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3"/>
  </p:notesMasterIdLst>
  <p:sldIdLst>
    <p:sldId id="390" r:id="rId2"/>
    <p:sldId id="419" r:id="rId3"/>
    <p:sldId id="527" r:id="rId4"/>
    <p:sldId id="426" r:id="rId5"/>
    <p:sldId id="528" r:id="rId6"/>
    <p:sldId id="433" r:id="rId7"/>
    <p:sldId id="525" r:id="rId8"/>
    <p:sldId id="519" r:id="rId9"/>
    <p:sldId id="553" r:id="rId10"/>
    <p:sldId id="520" r:id="rId11"/>
    <p:sldId id="435" r:id="rId12"/>
    <p:sldId id="521" r:id="rId13"/>
    <p:sldId id="522" r:id="rId14"/>
    <p:sldId id="274" r:id="rId15"/>
    <p:sldId id="302" r:id="rId16"/>
    <p:sldId id="529" r:id="rId17"/>
    <p:sldId id="281" r:id="rId18"/>
    <p:sldId id="405" r:id="rId19"/>
    <p:sldId id="407" r:id="rId20"/>
    <p:sldId id="406" r:id="rId21"/>
    <p:sldId id="408" r:id="rId22"/>
    <p:sldId id="409" r:id="rId23"/>
    <p:sldId id="486" r:id="rId24"/>
    <p:sldId id="487" r:id="rId25"/>
    <p:sldId id="511" r:id="rId26"/>
    <p:sldId id="512" r:id="rId27"/>
    <p:sldId id="530" r:id="rId28"/>
    <p:sldId id="531" r:id="rId29"/>
    <p:sldId id="523" r:id="rId30"/>
    <p:sldId id="524" r:id="rId31"/>
    <p:sldId id="277" r:id="rId32"/>
  </p:sldIdLst>
  <p:sldSz cx="12192000" cy="6858000"/>
  <p:notesSz cx="6858000" cy="9144000"/>
  <p:embeddedFontLst>
    <p:embeddedFont>
      <p:font typeface="Andika" panose="02000000000000000000" pitchFamily="2" charset="0"/>
      <p:regular r:id="rId34"/>
      <p:bold r:id="rId35"/>
      <p:italic r:id="rId36"/>
      <p:boldItalic r:id="rId3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  <a:srgbClr val="0B26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A58130B-B1C0-4B26-8827-45BD4B81EE88}" v="4" dt="2026-06-03T10:03:37.75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7" autoAdjust="0"/>
    <p:restoredTop sz="86441" autoAdjust="0"/>
  </p:normalViewPr>
  <p:slideViewPr>
    <p:cSldViewPr snapToGrid="0">
      <p:cViewPr varScale="1">
        <p:scale>
          <a:sx n="84" d="100"/>
          <a:sy n="84" d="100"/>
        </p:scale>
        <p:origin x="108" y="6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-5"/>
    </p:cViewPr>
  </p:notesTextViewPr>
  <p:sorterViewPr>
    <p:cViewPr>
      <p:scale>
        <a:sx n="100" d="100"/>
        <a:sy n="100" d="100"/>
      </p:scale>
      <p:origin x="0" y="-776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font" Target="fonts/font1.fntdata"/><Relationship Id="rId42" Type="http://schemas.microsoft.com/office/2016/11/relationships/changesInfo" Target="changesInfos/changesInfo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4.fntdata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microsoft.com/office/2018/10/relationships/authors" Target="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2.fntdata"/><Relationship Id="rId43" Type="http://schemas.microsoft.com/office/2015/10/relationships/revisionInfo" Target="revisionInfo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6-03T10:03:41.266" v="2851"/>
      <pc:docMkLst>
        <pc:docMk/>
      </pc:docMkLst>
      <pc:sldChg chg="addSp modSp mod addAnim delAnim modAnim">
        <pc:chgData name="Glen Jones" userId="e846aaca-4b24-4b13-b0d0-f2308e16b284" providerId="ADAL" clId="{ED47ACC3-9597-4D89-A1DC-43CF280EF274}" dt="2026-06-03T10:03:41.266" v="2851"/>
        <pc:sldMkLst>
          <pc:docMk/>
          <pc:sldMk cId="2761761787" sldId="426"/>
        </pc:sldMkLst>
        <pc:spChg chg="mod">
          <ac:chgData name="Glen Jones" userId="e846aaca-4b24-4b13-b0d0-f2308e16b284" providerId="ADAL" clId="{ED47ACC3-9597-4D89-A1DC-43CF280EF274}" dt="2026-05-11T14:09:17.836" v="2797" actId="6549"/>
          <ac:spMkLst>
            <pc:docMk/>
            <pc:sldMk cId="2761761787" sldId="426"/>
            <ac:spMk id="2" creationId="{A5684959-EFC3-276C-C039-ECF7039BF9DC}"/>
          </ac:spMkLst>
        </pc:spChg>
        <pc:spChg chg="add mod">
          <ac:chgData name="Glen Jones" userId="e846aaca-4b24-4b13-b0d0-f2308e16b284" providerId="ADAL" clId="{ED47ACC3-9597-4D89-A1DC-43CF280EF274}" dt="2026-06-03T10:03:20.669" v="2847" actId="20577"/>
          <ac:spMkLst>
            <pc:docMk/>
            <pc:sldMk cId="2761761787" sldId="426"/>
            <ac:spMk id="13" creationId="{DA4C667D-0464-054A-505D-19FF71CB6CBF}"/>
          </ac:spMkLst>
        </pc:spChg>
      </pc:sldChg>
      <pc:sldChg chg="modSp add del mod addAnim delAnim">
        <pc:chgData name="Glen Jones" userId="e846aaca-4b24-4b13-b0d0-f2308e16b284" providerId="ADAL" clId="{ED47ACC3-9597-4D89-A1DC-43CF280EF274}" dt="2026-05-13T10:49:35.018" v="2802"/>
        <pc:sldMkLst>
          <pc:docMk/>
          <pc:sldMk cId="1188107512" sldId="486"/>
        </pc:sldMkLst>
      </pc:sldChg>
      <pc:sldChg chg="modSp add del mod addAnim delAnim">
        <pc:chgData name="Glen Jones" userId="e846aaca-4b24-4b13-b0d0-f2308e16b284" providerId="ADAL" clId="{ED47ACC3-9597-4D89-A1DC-43CF280EF274}" dt="2026-05-13T10:49:38.255" v="2803"/>
        <pc:sldMkLst>
          <pc:docMk/>
          <pc:sldMk cId="2039260386" sldId="511"/>
        </pc:sldMkLst>
      </pc:sldChg>
      <pc:sldChg chg="modSp add mod addAnim delAnim">
        <pc:chgData name="Glen Jones" userId="e846aaca-4b24-4b13-b0d0-f2308e16b284" providerId="ADAL" clId="{ED47ACC3-9597-4D89-A1DC-43CF280EF274}" dt="2026-05-13T10:49:41.189" v="2804"/>
        <pc:sldMkLst>
          <pc:docMk/>
          <pc:sldMk cId="2263116275" sldId="530"/>
        </pc:sldMkLst>
      </pc:sldChg>
      <pc:sldChg chg="modSp add mod">
        <pc:chgData name="Glen Jones" userId="e846aaca-4b24-4b13-b0d0-f2308e16b284" providerId="ADAL" clId="{ED47ACC3-9597-4D89-A1DC-43CF280EF274}" dt="2026-05-13T10:49:25.994" v="2801" actId="27636"/>
        <pc:sldMkLst>
          <pc:docMk/>
          <pc:sldMk cId="4101653724" sldId="553"/>
        </pc:sldMkLst>
        <pc:spChg chg="mod">
          <ac:chgData name="Glen Jones" userId="e846aaca-4b24-4b13-b0d0-f2308e16b284" providerId="ADAL" clId="{ED47ACC3-9597-4D89-A1DC-43CF280EF274}" dt="2026-05-13T10:49:25.994" v="2801" actId="27636"/>
          <ac:spMkLst>
            <pc:docMk/>
            <pc:sldMk cId="4101653724" sldId="553"/>
            <ac:spMk id="41" creationId="{77E87D30-B3D7-848E-67A8-C864380ACBB3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8E0AE5DC-9B80-4EC3-A950-834898D219A3}" type="datetimeFigureOut">
              <a:rPr lang="en-GB" smtClean="0"/>
              <a:pPr/>
              <a:t>03/06/2026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6FC48057-9267-4CD0-B561-411611CBA57F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7106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AB38-B333-57C8-E695-9B39F3791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CFC5-6621-E22B-43C0-A0BF31426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44877-0EC3-DE54-0D36-4FC237034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667BB-7591-92CD-9100-3FB124E1E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6867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25AD56-CADD-212C-7226-2F64FE93B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87DBA63-8279-7537-22AF-3D936B3C82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FD7026C-4244-96FE-637F-34B8990023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D450DA-E839-F468-6AE7-8B9EC071E45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5115413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E1856-6DF8-8A66-B2B8-4A5E9725B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CD05DD-0AE8-2854-E524-9E923AA51D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BD52E1-8D4F-543A-C76B-FD291F73D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EBD99-41AE-0F04-5C68-FAFAFA775F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817053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9092096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Ask pupils to point northward / eastward — they’re not moving, just pointing in a direction.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2672844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 foreword is a part of a book – words before the book -.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613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57BBBE-5444-4C21-A88F-6E0CC6B0A7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BB49AD5-08C1-89A8-152B-AFD0B9FC588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4690857-609C-DA5D-2014-2D58EC96A0F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C03B117-CFC6-FF4E-E4E4-ADBDAB76918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023688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05EA0D-52CC-975A-4B41-D58D5DC32D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8B300EB-D3A5-2958-69AB-94B215071E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D6A5FC7-6E8F-684A-C204-79846E0CA65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8096D9-4EF6-AC5B-44FB-AA9D10B227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272318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C1064F-702B-2F89-6339-DCBFDFD299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DDD0B08-BB5D-45AF-C258-2D158DACD3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E8AE888-8D10-6FD9-60AE-B708DE6578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B00C38-144A-56FD-4A79-88B04B0564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528320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2293BC-6A9D-0AC4-D782-F7C125BE8C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5D542AF-6DB8-9CE1-2CB3-707E5435C39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5F18BDB-0CA7-0DC8-C675-3349160BB4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t"/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afterward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is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not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built from 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aft + er + ward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.</a:t>
            </a:r>
            <a:b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</a:br>
            <a:b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</a:b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aft </a:t>
            </a:r>
            <a:r>
              <a:rPr lang="en-GB" sz="1200" b="1" i="1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is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a real morpheme — but not here</a:t>
            </a:r>
          </a:p>
          <a:p>
            <a:pPr fontAlgn="t"/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aft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means 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towards the back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(mostly nautical now) - </a:t>
            </a:r>
            <a:r>
              <a:rPr lang="en-GB" b="0" i="1" dirty="0">
                <a:effectLst/>
              </a:rPr>
              <a:t>aft deck</a:t>
            </a:r>
          </a:p>
          <a:p>
            <a:pPr fontAlgn="t"/>
            <a:endParaRPr lang="en-GB" b="0" i="0" dirty="0">
              <a:effectLst/>
            </a:endParaRPr>
          </a:p>
          <a:p>
            <a:pPr fontAlgn="t"/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In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modern English, after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functions as a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whole base</a:t>
            </a:r>
            <a:b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</a:b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pPr fontAlgn="t"/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Pupils do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not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use 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aft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productively</a:t>
            </a:r>
            <a:b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</a:b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09D25A3-80AB-2A4C-9439-562794AFF2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3823308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08ECE9-59B7-B6FC-6C60-B5E4D0660F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AC3DEE1-51FB-F867-E1F6-85D14E9D2D5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259047A-660C-30B5-F5EC-DDA271948EB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E95F8E-A158-B2A8-A655-A5DF54F4F44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90878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0097895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736250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9A57AF-6B6F-F5D4-B2C4-B55DEFD575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7CAF21-96A2-1CFF-E0AC-B71148E8E2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A13AAF7-EF43-5D34-2E1C-8D80E03254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6004C6-A4B0-463D-129D-82D55ADFE8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787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52D403-8865-C2F3-1712-1F5C02E3BF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B4BA2E3-6DAB-46CC-6E79-F9714663B4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29B6ED-234A-A9C4-7441-F312772358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FB0927-2A60-4A04-5ACC-0240DD9F61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39390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90BF9D-22E2-2B9D-5519-28498B2B25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47F7147-D51E-405A-6525-F3FF5C69CBD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536F65-0A65-4B27-46AB-B3A3E4C8D2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9ACD96-AA6A-432A-A6C4-292214951A5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098035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8B2DE2-5FDD-3B22-6FC5-156236A03D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883097B-2D21-7742-F261-88548468960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72F4EED-4353-6F1C-4668-9E9469C768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D173AC-B679-DD10-7BA1-F30C14A763D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16302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590DB3-8BE4-4ACF-576B-683B4ED50A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5DA7349-AA50-669B-7E65-03844675912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21D5190-75F8-17CB-A22F-00201C228D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069820-BB03-C1D9-89B1-3C5603EB124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68811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E1856-6DF8-8A66-B2B8-4A5E9725B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CD05DD-0AE8-2854-E524-9E923AA51D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BD52E1-8D4F-543A-C76B-FD291F73D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EBD99-41AE-0F04-5C68-FAFAFA775F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81705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433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https://forms.office.com/Pages/ResponsePage.aspx?id=KXI8YMEiwUOjgEvkVqYFjsqqRugkSxNLsNDyMI4WsoRUQzVCT1RSRFhKQ1lMWkxXSVVCQUUwOVY2MC4u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6.png"/><Relationship Id="rId9" Type="http://schemas.microsoft.com/office/2007/relationships/hdphoto" Target="../media/hdphoto3.wdp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</a:t>
            </a:r>
            <a:r>
              <a:rPr lang="en-GB" i="1" dirty="0">
                <a:solidFill>
                  <a:schemeClr val="bg1"/>
                </a:solidFill>
              </a:rPr>
              <a:t>, please click “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” on the menu above and then “</a:t>
            </a:r>
            <a:r>
              <a:rPr lang="en-GB" i="1" u="sng" dirty="0">
                <a:solidFill>
                  <a:schemeClr val="bg1"/>
                </a:solidFill>
              </a:rPr>
              <a:t>From Beginning</a:t>
            </a:r>
            <a:r>
              <a:rPr lang="en-GB" i="1" dirty="0">
                <a:solidFill>
                  <a:schemeClr val="bg1"/>
                </a:solidFill>
              </a:rPr>
              <a:t>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4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EEA444-8188-2B9F-1D60-CAB64E6D54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7D05A917-3653-4DC8-1262-C7CBC38A2B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D3A922-8A6C-FDF1-5AD3-B0977831C2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4BA7B94-AA60-AA20-2890-372AE9BEB6D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670F434B-8548-EBE3-FFA8-D8FEC1D05E54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0537B97-B8F1-0CD2-6C9A-DD732C55F5E6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3734257-A6F1-7FD1-90D3-033920C3108C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F22D163-C10C-90D8-8213-D1A90F47BB72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9926831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FF801-A1F4-001D-2EF8-F321E5187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5D51FF-959C-9949-62EB-341E373F5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E34ED-FB21-95E1-F48B-B9E1983E6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09D79EC-AE14-6C0A-F2AD-27DEECFE48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1153D253-0935-C97D-DA7B-32D8D83B59E6}"/>
              </a:ext>
            </a:extLst>
          </p:cNvPr>
          <p:cNvSpPr txBox="1">
            <a:spLocks/>
          </p:cNvSpPr>
          <p:nvPr/>
        </p:nvSpPr>
        <p:spPr>
          <a:xfrm>
            <a:off x="2413001" y="1329126"/>
            <a:ext cx="713278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50D70FB-4695-F82D-F4EC-D273067D4894}"/>
              </a:ext>
            </a:extLst>
          </p:cNvPr>
          <p:cNvSpPr txBox="1">
            <a:spLocks/>
          </p:cNvSpPr>
          <p:nvPr/>
        </p:nvSpPr>
        <p:spPr>
          <a:xfrm>
            <a:off x="2413000" y="3146052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make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277836-86F5-C1CB-416A-6C642F99D907}"/>
              </a:ext>
            </a:extLst>
          </p:cNvPr>
          <p:cNvSpPr txBox="1">
            <a:spLocks/>
          </p:cNvSpPr>
          <p:nvPr/>
        </p:nvSpPr>
        <p:spPr>
          <a:xfrm>
            <a:off x="5695596" y="314605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010575D-48D3-118D-648F-FCE4D85C9D83}"/>
              </a:ext>
            </a:extLst>
          </p:cNvPr>
          <p:cNvSpPr/>
          <p:nvPr/>
        </p:nvSpPr>
        <p:spPr>
          <a:xfrm>
            <a:off x="5201455" y="328648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26951B7-D5DE-D2B2-B30A-95DF1A930C25}"/>
              </a:ext>
            </a:extLst>
          </p:cNvPr>
          <p:cNvSpPr/>
          <p:nvPr/>
        </p:nvSpPr>
        <p:spPr>
          <a:xfrm>
            <a:off x="7893224" y="325619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FF6E7C-5ED1-6C7E-8CB2-8F141F922355}"/>
              </a:ext>
            </a:extLst>
          </p:cNvPr>
          <p:cNvSpPr txBox="1">
            <a:spLocks/>
          </p:cNvSpPr>
          <p:nvPr/>
        </p:nvSpPr>
        <p:spPr>
          <a:xfrm>
            <a:off x="9313528" y="308101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making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79639F1-CDAA-2ED5-E8D5-2D5ED96774D8}"/>
              </a:ext>
            </a:extLst>
          </p:cNvPr>
          <p:cNvSpPr txBox="1">
            <a:spLocks/>
          </p:cNvSpPr>
          <p:nvPr/>
        </p:nvSpPr>
        <p:spPr>
          <a:xfrm>
            <a:off x="2413000" y="4011380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brave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F1F8437-D301-A625-E3BD-BD4508A35A82}"/>
              </a:ext>
            </a:extLst>
          </p:cNvPr>
          <p:cNvSpPr txBox="1">
            <a:spLocks/>
          </p:cNvSpPr>
          <p:nvPr/>
        </p:nvSpPr>
        <p:spPr>
          <a:xfrm>
            <a:off x="5695596" y="401016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4EC3E4B-BFA6-E15A-DFBF-B8EED5ADFE11}"/>
              </a:ext>
            </a:extLst>
          </p:cNvPr>
          <p:cNvSpPr/>
          <p:nvPr/>
        </p:nvSpPr>
        <p:spPr>
          <a:xfrm>
            <a:off x="5201455" y="416743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493763D-7402-3BAF-3673-FD6264D1784D}"/>
              </a:ext>
            </a:extLst>
          </p:cNvPr>
          <p:cNvSpPr/>
          <p:nvPr/>
        </p:nvSpPr>
        <p:spPr>
          <a:xfrm>
            <a:off x="7893224" y="413713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8C8A154-CF16-766D-7F88-07AD10D78856}"/>
              </a:ext>
            </a:extLst>
          </p:cNvPr>
          <p:cNvSpPr txBox="1">
            <a:spLocks/>
          </p:cNvSpPr>
          <p:nvPr/>
        </p:nvSpPr>
        <p:spPr>
          <a:xfrm>
            <a:off x="9313528" y="401138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braver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D2597AA-03B7-DDB2-A91F-508E2EB370A3}"/>
              </a:ext>
            </a:extLst>
          </p:cNvPr>
          <p:cNvSpPr txBox="1">
            <a:spLocks/>
          </p:cNvSpPr>
          <p:nvPr/>
        </p:nvSpPr>
        <p:spPr>
          <a:xfrm>
            <a:off x="2413000" y="4971324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large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4006B8-211A-E75F-56FC-2C5CF699F709}"/>
              </a:ext>
            </a:extLst>
          </p:cNvPr>
          <p:cNvSpPr txBox="1">
            <a:spLocks/>
          </p:cNvSpPr>
          <p:nvPr/>
        </p:nvSpPr>
        <p:spPr>
          <a:xfrm>
            <a:off x="5711370" y="494174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0F248B-A2F9-5DC4-5398-B09A1FE44D9D}"/>
              </a:ext>
            </a:extLst>
          </p:cNvPr>
          <p:cNvSpPr txBox="1">
            <a:spLocks/>
          </p:cNvSpPr>
          <p:nvPr/>
        </p:nvSpPr>
        <p:spPr>
          <a:xfrm>
            <a:off x="9313528" y="49417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largest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6B9FE35-80D1-0D06-7BAC-2597EEEBEB6C}"/>
              </a:ext>
            </a:extLst>
          </p:cNvPr>
          <p:cNvSpPr/>
          <p:nvPr/>
        </p:nvSpPr>
        <p:spPr>
          <a:xfrm>
            <a:off x="7893224" y="517781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D37B7E61-D19A-7C38-BF6F-C7BECDD55288}"/>
              </a:ext>
            </a:extLst>
          </p:cNvPr>
          <p:cNvSpPr/>
          <p:nvPr/>
        </p:nvSpPr>
        <p:spPr>
          <a:xfrm>
            <a:off x="5204827" y="512556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Multiplication Sign 26">
            <a:extLst>
              <a:ext uri="{FF2B5EF4-FFF2-40B4-BE49-F238E27FC236}">
                <a16:creationId xmlns:a16="http://schemas.microsoft.com/office/drawing/2014/main" id="{50A5D34A-F442-F320-333D-AA301CBCCD96}"/>
              </a:ext>
            </a:extLst>
          </p:cNvPr>
          <p:cNvSpPr/>
          <p:nvPr/>
        </p:nvSpPr>
        <p:spPr>
          <a:xfrm>
            <a:off x="3824550" y="3064375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Multiplication Sign 27">
            <a:extLst>
              <a:ext uri="{FF2B5EF4-FFF2-40B4-BE49-F238E27FC236}">
                <a16:creationId xmlns:a16="http://schemas.microsoft.com/office/drawing/2014/main" id="{37863377-2D66-C1F7-82B4-F3D8DE2BDE8A}"/>
              </a:ext>
            </a:extLst>
          </p:cNvPr>
          <p:cNvSpPr/>
          <p:nvPr/>
        </p:nvSpPr>
        <p:spPr>
          <a:xfrm>
            <a:off x="3867047" y="396390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Multiplication Sign 28">
            <a:extLst>
              <a:ext uri="{FF2B5EF4-FFF2-40B4-BE49-F238E27FC236}">
                <a16:creationId xmlns:a16="http://schemas.microsoft.com/office/drawing/2014/main" id="{99F4595F-49CC-5F96-0170-67716ABBF9B0}"/>
              </a:ext>
            </a:extLst>
          </p:cNvPr>
          <p:cNvSpPr/>
          <p:nvPr/>
        </p:nvSpPr>
        <p:spPr>
          <a:xfrm>
            <a:off x="3850875" y="489538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C126560-E742-F76C-FA66-8BA8E1A1269C}"/>
              </a:ext>
            </a:extLst>
          </p:cNvPr>
          <p:cNvSpPr txBox="1">
            <a:spLocks/>
          </p:cNvSpPr>
          <p:nvPr/>
        </p:nvSpPr>
        <p:spPr>
          <a:xfrm>
            <a:off x="2413000" y="2219038"/>
            <a:ext cx="253619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Base ends in a silent 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5F531C2-7942-9099-F32F-6CCAF5AB05A3}"/>
              </a:ext>
            </a:extLst>
          </p:cNvPr>
          <p:cNvSpPr txBox="1">
            <a:spLocks/>
          </p:cNvSpPr>
          <p:nvPr/>
        </p:nvSpPr>
        <p:spPr>
          <a:xfrm>
            <a:off x="5716170" y="220875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Suffix starts with a vowel (or y)</a:t>
            </a:r>
          </a:p>
        </p:txBody>
      </p:sp>
      <p:sp>
        <p:nvSpPr>
          <p:cNvPr id="30" name="Cross 29">
            <a:extLst>
              <a:ext uri="{FF2B5EF4-FFF2-40B4-BE49-F238E27FC236}">
                <a16:creationId xmlns:a16="http://schemas.microsoft.com/office/drawing/2014/main" id="{4C670D54-B1F5-7170-5A01-A3BD2985C51F}"/>
              </a:ext>
            </a:extLst>
          </p:cNvPr>
          <p:cNvSpPr/>
          <p:nvPr/>
        </p:nvSpPr>
        <p:spPr>
          <a:xfrm>
            <a:off x="5151045" y="234919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Arrow: Right 30">
            <a:extLst>
              <a:ext uri="{FF2B5EF4-FFF2-40B4-BE49-F238E27FC236}">
                <a16:creationId xmlns:a16="http://schemas.microsoft.com/office/drawing/2014/main" id="{918E3388-63A4-5AC3-80A6-EE764B0DF1D6}"/>
              </a:ext>
            </a:extLst>
          </p:cNvPr>
          <p:cNvSpPr/>
          <p:nvPr/>
        </p:nvSpPr>
        <p:spPr>
          <a:xfrm>
            <a:off x="7850131" y="233558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467D4ECA-5FE5-6E64-2F43-3BFE9C698785}"/>
              </a:ext>
            </a:extLst>
          </p:cNvPr>
          <p:cNvSpPr txBox="1">
            <a:spLocks/>
          </p:cNvSpPr>
          <p:nvPr/>
        </p:nvSpPr>
        <p:spPr>
          <a:xfrm>
            <a:off x="9292493" y="224011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Drop the silent 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42089414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7" grpId="0" animBg="1"/>
      <p:bldP spid="28" grpId="0" animBg="1"/>
      <p:bldP spid="29" grpId="0" animBg="1"/>
      <p:bldP spid="18" grpId="0" animBg="1"/>
      <p:bldP spid="19" grpId="0" animBg="1"/>
      <p:bldP spid="30" grpId="0" animBg="1"/>
      <p:bldP spid="31" grpId="0" animBg="1"/>
      <p:bldP spid="3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AE0F4D-83C4-3EBD-B953-69603C1916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B3D9C614-63AE-3C93-6D18-F555B8AA7D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EF4ECA-4C83-9C8D-2878-5E5DD02ABA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ABD5056-B06B-1EC7-2553-09269BA7AC8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34AC016-0B8D-3C85-67ED-1CFBD3E7AEA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F652E08-AFAE-1035-4078-F16E57F24A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1BF55A1-9FA1-783F-DBBD-22FEDD4AFFB1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D793B9B-EC73-3149-0D16-58A91DADB4A3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35784019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FF801-A1F4-001D-2EF8-F321E5187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5D51FF-959C-9949-62EB-341E373F5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E34ED-FB21-95E1-F48B-B9E1983E6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09D79EC-AE14-6C0A-F2AD-27DEECFE48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50D70FB-4695-F82D-F4EC-D273067D4894}"/>
              </a:ext>
            </a:extLst>
          </p:cNvPr>
          <p:cNvSpPr txBox="1">
            <a:spLocks/>
          </p:cNvSpPr>
          <p:nvPr/>
        </p:nvSpPr>
        <p:spPr>
          <a:xfrm>
            <a:off x="2136426" y="314923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angry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277836-86F5-C1CB-416A-6C642F99D907}"/>
              </a:ext>
            </a:extLst>
          </p:cNvPr>
          <p:cNvSpPr txBox="1">
            <a:spLocks/>
          </p:cNvSpPr>
          <p:nvPr/>
        </p:nvSpPr>
        <p:spPr>
          <a:xfrm>
            <a:off x="5203333" y="314923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010575D-48D3-118D-648F-FCE4D85C9D83}"/>
              </a:ext>
            </a:extLst>
          </p:cNvPr>
          <p:cNvSpPr/>
          <p:nvPr/>
        </p:nvSpPr>
        <p:spPr>
          <a:xfrm>
            <a:off x="4709192" y="328967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26951B7-D5DE-D2B2-B30A-95DF1A930C25}"/>
              </a:ext>
            </a:extLst>
          </p:cNvPr>
          <p:cNvSpPr/>
          <p:nvPr/>
        </p:nvSpPr>
        <p:spPr>
          <a:xfrm>
            <a:off x="7385187" y="3253852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FF6E7C-5ED1-6C7E-8CB2-8F141F922355}"/>
              </a:ext>
            </a:extLst>
          </p:cNvPr>
          <p:cNvSpPr txBox="1">
            <a:spLocks/>
          </p:cNvSpPr>
          <p:nvPr/>
        </p:nvSpPr>
        <p:spPr>
          <a:xfrm>
            <a:off x="8773943" y="314923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angrier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79639F1-CDAA-2ED5-E8D5-2D5ED96774D8}"/>
              </a:ext>
            </a:extLst>
          </p:cNvPr>
          <p:cNvSpPr txBox="1">
            <a:spLocks/>
          </p:cNvSpPr>
          <p:nvPr/>
        </p:nvSpPr>
        <p:spPr>
          <a:xfrm>
            <a:off x="2136426" y="4072154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funny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F1F8437-D301-A625-E3BD-BD4508A35A82}"/>
              </a:ext>
            </a:extLst>
          </p:cNvPr>
          <p:cNvSpPr txBox="1">
            <a:spLocks/>
          </p:cNvSpPr>
          <p:nvPr/>
        </p:nvSpPr>
        <p:spPr>
          <a:xfrm>
            <a:off x="5203333" y="407094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4EC3E4B-BFA6-E15A-DFBF-B8EED5ADFE11}"/>
              </a:ext>
            </a:extLst>
          </p:cNvPr>
          <p:cNvSpPr/>
          <p:nvPr/>
        </p:nvSpPr>
        <p:spPr>
          <a:xfrm>
            <a:off x="4709192" y="422820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493763D-7402-3BAF-3673-FD6264D1784D}"/>
              </a:ext>
            </a:extLst>
          </p:cNvPr>
          <p:cNvSpPr/>
          <p:nvPr/>
        </p:nvSpPr>
        <p:spPr>
          <a:xfrm>
            <a:off x="7385187" y="419238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8C8A154-CF16-766D-7F88-07AD10D78856}"/>
              </a:ext>
            </a:extLst>
          </p:cNvPr>
          <p:cNvSpPr txBox="1">
            <a:spLocks/>
          </p:cNvSpPr>
          <p:nvPr/>
        </p:nvSpPr>
        <p:spPr>
          <a:xfrm>
            <a:off x="8773943" y="413719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funniest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D2597AA-03B7-DDB2-A91F-508E2EB370A3}"/>
              </a:ext>
            </a:extLst>
          </p:cNvPr>
          <p:cNvSpPr txBox="1">
            <a:spLocks/>
          </p:cNvSpPr>
          <p:nvPr/>
        </p:nvSpPr>
        <p:spPr>
          <a:xfrm>
            <a:off x="2136426" y="503209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4006B8-211A-E75F-56FC-2C5CF699F709}"/>
              </a:ext>
            </a:extLst>
          </p:cNvPr>
          <p:cNvSpPr txBox="1">
            <a:spLocks/>
          </p:cNvSpPr>
          <p:nvPr/>
        </p:nvSpPr>
        <p:spPr>
          <a:xfrm>
            <a:off x="5219107" y="500252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ness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0F248B-A2F9-5DC4-5398-B09A1FE44D9D}"/>
              </a:ext>
            </a:extLst>
          </p:cNvPr>
          <p:cNvSpPr txBox="1">
            <a:spLocks/>
          </p:cNvSpPr>
          <p:nvPr/>
        </p:nvSpPr>
        <p:spPr>
          <a:xfrm>
            <a:off x="8773943" y="506755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happiness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6B9FE35-80D1-0D06-7BAC-2597EEEBEB6C}"/>
              </a:ext>
            </a:extLst>
          </p:cNvPr>
          <p:cNvSpPr/>
          <p:nvPr/>
        </p:nvSpPr>
        <p:spPr>
          <a:xfrm>
            <a:off x="7385187" y="523306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D37B7E61-D19A-7C38-BF6F-C7BECDD55288}"/>
              </a:ext>
            </a:extLst>
          </p:cNvPr>
          <p:cNvSpPr/>
          <p:nvPr/>
        </p:nvSpPr>
        <p:spPr>
          <a:xfrm>
            <a:off x="4712564" y="518633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0102040-AAFE-993F-3AB7-243168BA9441}"/>
              </a:ext>
            </a:extLst>
          </p:cNvPr>
          <p:cNvSpPr txBox="1">
            <a:spLocks/>
          </p:cNvSpPr>
          <p:nvPr/>
        </p:nvSpPr>
        <p:spPr>
          <a:xfrm>
            <a:off x="2136427" y="2204302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ends in a y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9919422-9F3A-B5F2-2DB1-F88740A3D525}"/>
              </a:ext>
            </a:extLst>
          </p:cNvPr>
          <p:cNvSpPr txBox="1">
            <a:spLocks/>
          </p:cNvSpPr>
          <p:nvPr/>
        </p:nvSpPr>
        <p:spPr>
          <a:xfrm>
            <a:off x="2646218" y="1287002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47EC908-47A8-F044-6391-1A4E1553C54D}"/>
              </a:ext>
            </a:extLst>
          </p:cNvPr>
          <p:cNvSpPr txBox="1">
            <a:spLocks/>
          </p:cNvSpPr>
          <p:nvPr/>
        </p:nvSpPr>
        <p:spPr>
          <a:xfrm>
            <a:off x="5219107" y="218544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does not start with an i</a:t>
            </a:r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78B9C7A9-C63A-361C-139D-BFCBCAD5FFF6}"/>
              </a:ext>
            </a:extLst>
          </p:cNvPr>
          <p:cNvSpPr/>
          <p:nvPr/>
        </p:nvSpPr>
        <p:spPr>
          <a:xfrm>
            <a:off x="4724966" y="232588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AA2E0300-6BF2-5375-1AEF-4DCD2D30208C}"/>
              </a:ext>
            </a:extLst>
          </p:cNvPr>
          <p:cNvSpPr/>
          <p:nvPr/>
        </p:nvSpPr>
        <p:spPr>
          <a:xfrm>
            <a:off x="7400961" y="229005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026790B1-7218-15B7-CF99-B08892F4A34E}"/>
              </a:ext>
            </a:extLst>
          </p:cNvPr>
          <p:cNvSpPr txBox="1">
            <a:spLocks/>
          </p:cNvSpPr>
          <p:nvPr/>
        </p:nvSpPr>
        <p:spPr>
          <a:xfrm>
            <a:off x="8789717" y="218544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 -&gt; i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315641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6" grpId="0" animBg="1"/>
      <p:bldP spid="4" grpId="0" animBg="1"/>
      <p:bldP spid="19" grpId="0" animBg="1"/>
      <p:bldP spid="27" grpId="0" animBg="1"/>
      <p:bldP spid="2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C51B7AE-EAEE-6594-4FCF-EF8AF70CC4B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4" y="1963668"/>
            <a:ext cx="9144000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suffix -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ward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01C6609C-3BE2-B0DA-7453-364149A1795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EAAB03A-E35E-EC91-EFFD-E281E0F2F3D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BB5931B9-8640-EB72-8245-B378A533FEC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1055 0.487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1" y="2439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008 -0.0555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10" y="-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B298FE11-848B-7C7E-AE87-2211F04F59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that have the suffix </a:t>
            </a:r>
            <a:r>
              <a:rPr lang="en-GB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ward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31072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for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ward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	     back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ward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	  up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ward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270986" y="3710866"/>
            <a:ext cx="9650027" cy="132277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</a:t>
            </a:r>
            <a:r>
              <a:rPr lang="en-GB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ward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531222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Ward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</a:t>
            </a:r>
            <a:r>
              <a:rPr lang="en-GB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move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or </a:t>
            </a:r>
            <a:r>
              <a:rPr lang="en-GB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turn towards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0" y="3456592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4665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E55BBD-FAA9-77D1-BAC8-88A639908D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The Union Flag">
            <a:extLst>
              <a:ext uri="{FF2B5EF4-FFF2-40B4-BE49-F238E27FC236}">
                <a16:creationId xmlns:a16="http://schemas.microsoft.com/office/drawing/2014/main" id="{793281C4-1899-43D6-01D5-050967AFAD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23345"/>
            <a:ext cx="12192000" cy="7304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0E13C0-A4CA-61DD-0F95-039E47B626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253" y="1039091"/>
            <a:ext cx="11094796" cy="4779818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5AEED6B-186A-CADD-0BF9-E446B7BCD2D6}"/>
              </a:ext>
            </a:extLst>
          </p:cNvPr>
          <p:cNvSpPr txBox="1"/>
          <p:nvPr/>
        </p:nvSpPr>
        <p:spPr>
          <a:xfrm>
            <a:off x="507253" y="1183667"/>
            <a:ext cx="11094796" cy="4524315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pPr marL="539750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suffix -</a:t>
            </a:r>
            <a:r>
              <a:rPr lang="en-GB" sz="3200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ward 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comes from Old English (</a:t>
            </a:r>
            <a:r>
              <a:rPr lang="en-GB" sz="32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weard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  and originally meant turned towards, facing, or in the direction of.</a:t>
            </a:r>
          </a:p>
          <a:p>
            <a:pPr marL="539750"/>
            <a:endParaRPr lang="en-GB" sz="32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pPr marL="539750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‑</a:t>
            </a:r>
            <a:r>
              <a:rPr lang="en-GB" sz="3200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ward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didn’t just mean movement, it also meant orientation.</a:t>
            </a:r>
          </a:p>
          <a:p>
            <a:pPr marL="539750"/>
            <a:endParaRPr lang="en-GB" sz="32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pPr marL="539750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So northward doesn’t always mean “moving north”, it could mean “facing the north”. </a:t>
            </a:r>
          </a:p>
        </p:txBody>
      </p:sp>
    </p:spTree>
    <p:extLst>
      <p:ext uri="{BB962C8B-B14F-4D97-AF65-F5344CB8AC3E}">
        <p14:creationId xmlns:p14="http://schemas.microsoft.com/office/powerpoint/2010/main" val="415482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A7B2DF37-5583-914A-4569-0DC0E842C3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091671" y="2239015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forward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585" y="1242335"/>
            <a:ext cx="3140056" cy="247575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BE1798FA-D194-2AAF-8A29-1B179CE19214}"/>
              </a:ext>
            </a:extLst>
          </p:cNvPr>
          <p:cNvSpPr txBox="1">
            <a:spLocks/>
          </p:cNvSpPr>
          <p:nvPr/>
        </p:nvSpPr>
        <p:spPr>
          <a:xfrm>
            <a:off x="5946432" y="423029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4F7B208-B7AB-341A-B72C-13951B9B845A}"/>
              </a:ext>
            </a:extLst>
          </p:cNvPr>
          <p:cNvSpPr txBox="1">
            <a:spLocks/>
          </p:cNvSpPr>
          <p:nvPr/>
        </p:nvSpPr>
        <p:spPr>
          <a:xfrm>
            <a:off x="8503549" y="423029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ward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15FBA86C-60F7-0488-B446-176C7EB7B69C}"/>
              </a:ext>
            </a:extLst>
          </p:cNvPr>
          <p:cNvSpPr/>
          <p:nvPr/>
        </p:nvSpPr>
        <p:spPr>
          <a:xfrm>
            <a:off x="8009408" y="437072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A9F537B-1A3A-4552-77B3-94E01F4CC7C8}"/>
              </a:ext>
            </a:extLst>
          </p:cNvPr>
          <p:cNvSpPr/>
          <p:nvPr/>
        </p:nvSpPr>
        <p:spPr>
          <a:xfrm>
            <a:off x="4476869" y="433149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26DB9E2-494D-7855-FEC4-8740F3880D3A}"/>
              </a:ext>
            </a:extLst>
          </p:cNvPr>
          <p:cNvSpPr txBox="1">
            <a:spLocks/>
          </p:cNvSpPr>
          <p:nvPr/>
        </p:nvSpPr>
        <p:spPr>
          <a:xfrm>
            <a:off x="5946432" y="519888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front/ before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D32BD2E-641F-DE44-A869-60D69E0CEE30}"/>
              </a:ext>
            </a:extLst>
          </p:cNvPr>
          <p:cNvSpPr txBox="1">
            <a:spLocks/>
          </p:cNvSpPr>
          <p:nvPr/>
        </p:nvSpPr>
        <p:spPr>
          <a:xfrm>
            <a:off x="2013982" y="416525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forward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99CB0EB-973A-37A1-1A6E-70F1576968AC}"/>
              </a:ext>
            </a:extLst>
          </p:cNvPr>
          <p:cNvSpPr txBox="1">
            <a:spLocks/>
          </p:cNvSpPr>
          <p:nvPr/>
        </p:nvSpPr>
        <p:spPr>
          <a:xfrm>
            <a:off x="8503550" y="51988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move or turn towards</a:t>
            </a:r>
          </a:p>
        </p:txBody>
      </p:sp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2F3050-E05F-018A-C9E3-9B04A255AF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CE7188FE-1626-2AA0-F2F7-E7ABC7CAD1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7CA9E1-4F92-1F6D-46AF-EA42BBC020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4258DC2-2870-8FE9-4366-C3ADAF3E1C4D}"/>
              </a:ext>
            </a:extLst>
          </p:cNvPr>
          <p:cNvSpPr txBox="1"/>
          <p:nvPr/>
        </p:nvSpPr>
        <p:spPr>
          <a:xfrm>
            <a:off x="2643380" y="2209725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backward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453D184-D870-7EB0-3642-8FA7FC61FFF7}"/>
              </a:ext>
            </a:extLst>
          </p:cNvPr>
          <p:cNvSpPr txBox="1">
            <a:spLocks/>
          </p:cNvSpPr>
          <p:nvPr/>
        </p:nvSpPr>
        <p:spPr>
          <a:xfrm>
            <a:off x="6102296" y="4251533"/>
            <a:ext cx="198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back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1D6E6183-9C00-B3F1-6FC0-54A76D261E84}"/>
              </a:ext>
            </a:extLst>
          </p:cNvPr>
          <p:cNvSpPr/>
          <p:nvPr/>
        </p:nvSpPr>
        <p:spPr>
          <a:xfrm>
            <a:off x="4632733" y="435273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C12C7CF-0395-6AE3-8F1F-4EB172ECF931}"/>
              </a:ext>
            </a:extLst>
          </p:cNvPr>
          <p:cNvSpPr txBox="1">
            <a:spLocks/>
          </p:cNvSpPr>
          <p:nvPr/>
        </p:nvSpPr>
        <p:spPr>
          <a:xfrm>
            <a:off x="6102296" y="522012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back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9A46665E-3408-AED9-B021-59F8CBE677AC}"/>
              </a:ext>
            </a:extLst>
          </p:cNvPr>
          <p:cNvSpPr txBox="1">
            <a:spLocks/>
          </p:cNvSpPr>
          <p:nvPr/>
        </p:nvSpPr>
        <p:spPr>
          <a:xfrm>
            <a:off x="2169846" y="418649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backward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0A00C850-19E9-6E91-F08D-F0EDB759415F}"/>
              </a:ext>
            </a:extLst>
          </p:cNvPr>
          <p:cNvSpPr txBox="1">
            <a:spLocks/>
          </p:cNvSpPr>
          <p:nvPr/>
        </p:nvSpPr>
        <p:spPr>
          <a:xfrm>
            <a:off x="8643276" y="425153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ward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A10ABA87-E79C-B97C-E44B-623F8E542265}"/>
              </a:ext>
            </a:extLst>
          </p:cNvPr>
          <p:cNvSpPr/>
          <p:nvPr/>
        </p:nvSpPr>
        <p:spPr>
          <a:xfrm>
            <a:off x="8149135" y="439197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418935D5-F6C0-FABA-57D5-C3688AB0DB0F}"/>
              </a:ext>
            </a:extLst>
          </p:cNvPr>
          <p:cNvSpPr txBox="1">
            <a:spLocks/>
          </p:cNvSpPr>
          <p:nvPr/>
        </p:nvSpPr>
        <p:spPr>
          <a:xfrm>
            <a:off x="8643276" y="5201543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move or turn towards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5A2DB55C-87B6-429A-4EEE-6388A1AF812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37" y="1231923"/>
            <a:ext cx="2464627" cy="2299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502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9283F4-541C-FCFA-5F4D-E37FB0C729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A6F0EB55-42BE-A782-202E-6E53C9F9C5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79652A-93AE-3AF4-7FDE-8D9AF4FF9A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DC5DEA9-7006-CF67-5C53-815996D0BC53}"/>
              </a:ext>
            </a:extLst>
          </p:cNvPr>
          <p:cNvSpPr txBox="1"/>
          <p:nvPr/>
        </p:nvSpPr>
        <p:spPr>
          <a:xfrm>
            <a:off x="2643380" y="2037123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upward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DCBBE23-B097-39CD-6EEC-AC5546CB1209}"/>
              </a:ext>
            </a:extLst>
          </p:cNvPr>
          <p:cNvSpPr txBox="1">
            <a:spLocks/>
          </p:cNvSpPr>
          <p:nvPr/>
        </p:nvSpPr>
        <p:spPr>
          <a:xfrm>
            <a:off x="6102296" y="4251533"/>
            <a:ext cx="198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up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701AA0EE-C97A-519D-D2DC-39B983351D8E}"/>
              </a:ext>
            </a:extLst>
          </p:cNvPr>
          <p:cNvSpPr/>
          <p:nvPr/>
        </p:nvSpPr>
        <p:spPr>
          <a:xfrm>
            <a:off x="4632733" y="435273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94878D6-762A-C33F-D6C0-FF434BDB4456}"/>
              </a:ext>
            </a:extLst>
          </p:cNvPr>
          <p:cNvSpPr txBox="1">
            <a:spLocks/>
          </p:cNvSpPr>
          <p:nvPr/>
        </p:nvSpPr>
        <p:spPr>
          <a:xfrm>
            <a:off x="6102296" y="522012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up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EDC950A-FFB9-B835-ABAA-B8F1ECC1A562}"/>
              </a:ext>
            </a:extLst>
          </p:cNvPr>
          <p:cNvSpPr txBox="1">
            <a:spLocks/>
          </p:cNvSpPr>
          <p:nvPr/>
        </p:nvSpPr>
        <p:spPr>
          <a:xfrm>
            <a:off x="2169846" y="418649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upward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E7114B07-D613-7A99-386E-425EAE04EAD1}"/>
              </a:ext>
            </a:extLst>
          </p:cNvPr>
          <p:cNvSpPr txBox="1">
            <a:spLocks/>
          </p:cNvSpPr>
          <p:nvPr/>
        </p:nvSpPr>
        <p:spPr>
          <a:xfrm>
            <a:off x="8643276" y="425153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ward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BF8C502B-18B1-662D-4533-826502B50DFE}"/>
              </a:ext>
            </a:extLst>
          </p:cNvPr>
          <p:cNvSpPr/>
          <p:nvPr/>
        </p:nvSpPr>
        <p:spPr>
          <a:xfrm>
            <a:off x="8149135" y="439197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487F357D-9197-D051-1A7F-6E844E87CB6A}"/>
              </a:ext>
            </a:extLst>
          </p:cNvPr>
          <p:cNvSpPr txBox="1">
            <a:spLocks/>
          </p:cNvSpPr>
          <p:nvPr/>
        </p:nvSpPr>
        <p:spPr>
          <a:xfrm>
            <a:off x="8643276" y="5201543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move or turn towards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2A48B91-EAAE-0AB9-59BB-2B8BC4C02E0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5" y="1273824"/>
            <a:ext cx="3219461" cy="2538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1151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21B42-5016-8391-A2B5-BDEFDD7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5D2E0E3-0B73-9F22-48BE-5028F2E5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21B34-8EF5-14C0-66F0-20533231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DAAD5C-5F12-3188-AC7C-989CAD201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CAEC61A-8A44-FF58-D38F-7B8B64156B6B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wanted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35EC4B-1875-D7D1-43D4-997B8DE58C37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wontid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802D5F2-1FA8-E6E9-C45E-9A25E79924E1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CA5E2B-DD4C-F47E-ADB6-D9A902FC06A8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3197748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523208-E978-F085-A0F5-1048C11DC8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563374C4-8817-5C6A-8DE5-840A3BB635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2B17FB-5511-59D0-3310-E25E2BEAE4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442547C-F205-F409-11ED-55153E826CB6}"/>
              </a:ext>
            </a:extLst>
          </p:cNvPr>
          <p:cNvSpPr txBox="1"/>
          <p:nvPr/>
        </p:nvSpPr>
        <p:spPr>
          <a:xfrm>
            <a:off x="2918294" y="2129650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homeward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2D330F7-66CB-6809-E8C7-BCC1E2A327CF}"/>
              </a:ext>
            </a:extLst>
          </p:cNvPr>
          <p:cNvSpPr txBox="1">
            <a:spLocks/>
          </p:cNvSpPr>
          <p:nvPr/>
        </p:nvSpPr>
        <p:spPr>
          <a:xfrm>
            <a:off x="6122572" y="4158103"/>
            <a:ext cx="198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home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C2036D21-7FA6-BFFB-B4BF-6D1C64B4AD5C}"/>
              </a:ext>
            </a:extLst>
          </p:cNvPr>
          <p:cNvSpPr/>
          <p:nvPr/>
        </p:nvSpPr>
        <p:spPr>
          <a:xfrm>
            <a:off x="4653009" y="425930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5C9ECE4-19A7-042D-B243-C63E24C66B5F}"/>
              </a:ext>
            </a:extLst>
          </p:cNvPr>
          <p:cNvSpPr txBox="1">
            <a:spLocks/>
          </p:cNvSpPr>
          <p:nvPr/>
        </p:nvSpPr>
        <p:spPr>
          <a:xfrm>
            <a:off x="6122572" y="512669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home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685E1CC-0246-3B37-ACB6-9ADD7A1DDAE3}"/>
              </a:ext>
            </a:extLst>
          </p:cNvPr>
          <p:cNvSpPr txBox="1">
            <a:spLocks/>
          </p:cNvSpPr>
          <p:nvPr/>
        </p:nvSpPr>
        <p:spPr>
          <a:xfrm>
            <a:off x="2190122" y="409306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homeward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E4E5016-796D-9156-7FCA-893D4AFA48AF}"/>
              </a:ext>
            </a:extLst>
          </p:cNvPr>
          <p:cNvSpPr txBox="1">
            <a:spLocks/>
          </p:cNvSpPr>
          <p:nvPr/>
        </p:nvSpPr>
        <p:spPr>
          <a:xfrm>
            <a:off x="8663552" y="415810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ward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A3CCD397-C1A6-7D43-E2A8-1491113FE4F3}"/>
              </a:ext>
            </a:extLst>
          </p:cNvPr>
          <p:cNvSpPr/>
          <p:nvPr/>
        </p:nvSpPr>
        <p:spPr>
          <a:xfrm>
            <a:off x="8169411" y="429854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2A08F792-A439-88C7-35FE-8A8BEEE3ECD3}"/>
              </a:ext>
            </a:extLst>
          </p:cNvPr>
          <p:cNvSpPr txBox="1">
            <a:spLocks/>
          </p:cNvSpPr>
          <p:nvPr/>
        </p:nvSpPr>
        <p:spPr>
          <a:xfrm>
            <a:off x="8663552" y="5108113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move or turn towards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5406F9C3-0B39-845C-16A7-3E52A332875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3245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0CC37C-ED89-00B1-EED9-E404A88869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4D1F9937-FB86-E0AD-0C4B-8C254B2DFD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E632FD-C665-7972-EB27-315B4B769D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8A14D9D-E705-5A0E-C3F9-8B1EAA7CCA23}"/>
              </a:ext>
            </a:extLst>
          </p:cNvPr>
          <p:cNvSpPr txBox="1"/>
          <p:nvPr/>
        </p:nvSpPr>
        <p:spPr>
          <a:xfrm>
            <a:off x="3271585" y="2263309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afterward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415A74B0-2B76-A6F9-51BE-3CE8ADE987B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585" y="1242335"/>
            <a:ext cx="3140056" cy="247575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D100EA12-6C67-0DEF-B92B-690375433DC2}"/>
              </a:ext>
            </a:extLst>
          </p:cNvPr>
          <p:cNvSpPr txBox="1">
            <a:spLocks/>
          </p:cNvSpPr>
          <p:nvPr/>
        </p:nvSpPr>
        <p:spPr>
          <a:xfrm>
            <a:off x="5728223" y="431216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after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9BF5AB9-62DC-0716-34B7-AAA4981AF077}"/>
              </a:ext>
            </a:extLst>
          </p:cNvPr>
          <p:cNvSpPr txBox="1">
            <a:spLocks/>
          </p:cNvSpPr>
          <p:nvPr/>
        </p:nvSpPr>
        <p:spPr>
          <a:xfrm>
            <a:off x="8285340" y="431216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ward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D943224-687A-46AD-A73D-82C7E6B1895C}"/>
              </a:ext>
            </a:extLst>
          </p:cNvPr>
          <p:cNvSpPr/>
          <p:nvPr/>
        </p:nvSpPr>
        <p:spPr>
          <a:xfrm>
            <a:off x="7791199" y="445260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EEFD906-CD90-3829-6CB3-4A358EDDEF1B}"/>
              </a:ext>
            </a:extLst>
          </p:cNvPr>
          <p:cNvSpPr/>
          <p:nvPr/>
        </p:nvSpPr>
        <p:spPr>
          <a:xfrm>
            <a:off x="4258660" y="441336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A0A3BD8-C5D6-AE5C-E0F8-D16DE479AF5A}"/>
              </a:ext>
            </a:extLst>
          </p:cNvPr>
          <p:cNvSpPr txBox="1">
            <a:spLocks/>
          </p:cNvSpPr>
          <p:nvPr/>
        </p:nvSpPr>
        <p:spPr>
          <a:xfrm>
            <a:off x="5728223" y="52807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after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DD88A57D-30A0-F2FB-C1DC-A54997515A0D}"/>
              </a:ext>
            </a:extLst>
          </p:cNvPr>
          <p:cNvSpPr txBox="1">
            <a:spLocks/>
          </p:cNvSpPr>
          <p:nvPr/>
        </p:nvSpPr>
        <p:spPr>
          <a:xfrm>
            <a:off x="1795773" y="424712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afterward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A83532E3-1ABF-2D1F-1291-D52B7E1724F7}"/>
              </a:ext>
            </a:extLst>
          </p:cNvPr>
          <p:cNvSpPr txBox="1">
            <a:spLocks/>
          </p:cNvSpPr>
          <p:nvPr/>
        </p:nvSpPr>
        <p:spPr>
          <a:xfrm>
            <a:off x="8285341" y="528076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move or turn towards</a:t>
            </a:r>
          </a:p>
        </p:txBody>
      </p:sp>
    </p:spTree>
    <p:extLst>
      <p:ext uri="{BB962C8B-B14F-4D97-AF65-F5344CB8AC3E}">
        <p14:creationId xmlns:p14="http://schemas.microsoft.com/office/powerpoint/2010/main" val="2158107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A3B99A-0F7A-7D56-98B3-2A1854AEB4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1C97D9FD-D596-68E0-F43A-CF0A799107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C5D8CC-FFDC-AFEE-E9E8-AF84640E9C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17F6F9B-82F2-DC61-E52F-8B4A5139D358}"/>
              </a:ext>
            </a:extLst>
          </p:cNvPr>
          <p:cNvSpPr txBox="1"/>
          <p:nvPr/>
        </p:nvSpPr>
        <p:spPr>
          <a:xfrm>
            <a:off x="3022203" y="2209725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skyward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59E1B9A-6FAA-C07B-6321-583CE9B67472}"/>
              </a:ext>
            </a:extLst>
          </p:cNvPr>
          <p:cNvSpPr txBox="1">
            <a:spLocks/>
          </p:cNvSpPr>
          <p:nvPr/>
        </p:nvSpPr>
        <p:spPr>
          <a:xfrm>
            <a:off x="6102296" y="4251533"/>
            <a:ext cx="198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sky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E669FFAD-CFAE-433D-10C2-539DA69764F9}"/>
              </a:ext>
            </a:extLst>
          </p:cNvPr>
          <p:cNvSpPr/>
          <p:nvPr/>
        </p:nvSpPr>
        <p:spPr>
          <a:xfrm>
            <a:off x="4632733" y="435273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02FEF23-555A-C4E8-56DD-50179CE572A5}"/>
              </a:ext>
            </a:extLst>
          </p:cNvPr>
          <p:cNvSpPr txBox="1">
            <a:spLocks/>
          </p:cNvSpPr>
          <p:nvPr/>
        </p:nvSpPr>
        <p:spPr>
          <a:xfrm>
            <a:off x="6102296" y="522012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sky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0DDD5BA-5102-04FE-5429-E05DC5D74FFA}"/>
              </a:ext>
            </a:extLst>
          </p:cNvPr>
          <p:cNvSpPr txBox="1">
            <a:spLocks/>
          </p:cNvSpPr>
          <p:nvPr/>
        </p:nvSpPr>
        <p:spPr>
          <a:xfrm>
            <a:off x="2169846" y="418649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skyward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E469C4ED-66C7-0F25-AA8A-E1E039D10FFC}"/>
              </a:ext>
            </a:extLst>
          </p:cNvPr>
          <p:cNvSpPr txBox="1">
            <a:spLocks/>
          </p:cNvSpPr>
          <p:nvPr/>
        </p:nvSpPr>
        <p:spPr>
          <a:xfrm>
            <a:off x="8643276" y="425153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ward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CAD92C1E-6702-5F8B-5321-8B2F83BC0060}"/>
              </a:ext>
            </a:extLst>
          </p:cNvPr>
          <p:cNvSpPr/>
          <p:nvPr/>
        </p:nvSpPr>
        <p:spPr>
          <a:xfrm>
            <a:off x="8149135" y="439197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E41DFE6-A493-AB11-ED76-A003363DEF3B}"/>
              </a:ext>
            </a:extLst>
          </p:cNvPr>
          <p:cNvSpPr txBox="1">
            <a:spLocks/>
          </p:cNvSpPr>
          <p:nvPr/>
        </p:nvSpPr>
        <p:spPr>
          <a:xfrm>
            <a:off x="8643276" y="5201543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move or turn towards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6F3A421C-C0B4-EB32-08B0-DFF79A7CD6B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37" y="1231923"/>
            <a:ext cx="2464627" cy="2299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2845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614EE0A-4C3B-D3B8-B7B8-5666F4E0B13E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north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9966C15-F634-907E-572C-11574BA256F9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ward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023110B-79AE-5418-DED3-402847A14290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A688691-0B3B-0066-C88A-A9AB332CF492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northward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1DC9ECEC-351A-B5AC-5DD1-60BD97E5F243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342899" y="5193506"/>
            <a:ext cx="115965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RULE 1: Just add the suffix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C9D049B-E193-47FA-045C-A154707C15E4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FD49EA8-7E30-7548-3118-A9B9825B087D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north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C3CD8BE-590E-E2D2-BF1F-D969225A0745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ward</a:t>
            </a: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90824E53-A3F8-B3B5-CC30-6597405F773A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BAB6A00-2755-2C49-6BE6-17A83B5CA09F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northward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41FA8C36-AE78-EF7C-FCA2-6018F4B7AEE4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522354" y="1240621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/>
      <p:bldP spid="16" grpId="0" animBg="1"/>
      <p:bldP spid="4" grpId="0" build="allAtOnce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42BA67-8398-93DA-7F44-BB5CC7B4B9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4AF78BA4-67FC-5F94-00AA-496588A9A7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81EB622-7897-803C-A9DD-105B57E20095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0BE79BB-280E-1B56-0ACD-59D4AE780354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3990881-B03A-4284-2648-6BDA7094FCE9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sea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EAA9987-8072-E29E-E9C5-700E74A8C6E7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ward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5EB1E01D-27ED-CC57-569E-C42025F81B63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6179489-1408-EE2F-D4AC-3A7FE246FD4E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seeward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4CFEA550-B5E3-560D-EDB8-E34D02970676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9260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679E1C-0C9D-D8E2-7E4F-D4E84FB702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48300EB4-75C9-8DD7-309E-00E5A0DAA87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01EA397-B6EB-D6A9-DB90-5D96DCF9922C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E075ADE-580D-E46B-00F3-6B1801CE37F6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pic>
        <p:nvPicPr>
          <p:cNvPr id="7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5967828D-3D7C-635C-C5F1-56E4408808E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C99015A0-E9CC-E5D7-B925-9FF84F0B2681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sea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DC73099-EF52-CB2B-A2D1-E523BEA587CC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ward</a:t>
            </a: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ACB267F5-8123-D3E9-AE9E-5832BAB6C62D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A704AE0-C4CA-4BFF-AAE3-51E30C6E2A7A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seaward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607346C0-6265-0DB4-D367-41D491CE03F9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2EE2A39-FF44-A752-B0B7-E1E53DA6E61C}"/>
              </a:ext>
            </a:extLst>
          </p:cNvPr>
          <p:cNvSpPr txBox="1"/>
          <p:nvPr/>
        </p:nvSpPr>
        <p:spPr>
          <a:xfrm>
            <a:off x="840773" y="1019398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C3A071F-1460-7A23-BDFF-8A836B91127C}"/>
              </a:ext>
            </a:extLst>
          </p:cNvPr>
          <p:cNvSpPr txBox="1"/>
          <p:nvPr/>
        </p:nvSpPr>
        <p:spPr>
          <a:xfrm>
            <a:off x="342899" y="5193506"/>
            <a:ext cx="115965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RULE 1: Just add the suffix</a:t>
            </a:r>
          </a:p>
        </p:txBody>
      </p:sp>
    </p:spTree>
    <p:extLst>
      <p:ext uri="{BB962C8B-B14F-4D97-AF65-F5344CB8AC3E}">
        <p14:creationId xmlns:p14="http://schemas.microsoft.com/office/powerpoint/2010/main" val="3920872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16" grpId="0" animBg="1"/>
      <p:bldP spid="2" grpId="0" build="allAtOnce"/>
      <p:bldP spid="1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9ABADC-E830-AC8D-D87E-9D190F5A8A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827B5BC1-AB5F-FB2D-1570-EB3E16FFB7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B2F75D9-3ECA-F610-007E-4F901F469ABD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7E183F7-F0E1-BEAB-BB7D-D296EEB3FF3B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4FBC4761-AD3A-CAF8-E178-56377EF3FE9B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sky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09BFDFA-B468-EBD7-CA33-7CA2D6E6FDA4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ward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B7DA5B0-3292-3C66-B262-4ACDC86FF374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C6961DF-9F79-0BF3-C078-6227E2CC6EB6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skiward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7BA3F115-80D6-B92E-2CB8-316D76B31463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3116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3085CB-5B88-BEB0-79DA-7FF04677C1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9AF53976-3D1D-FE09-9607-F700A59869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52E42C4F-24B6-A527-D291-930351A2A91D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7A40D3C-C479-3AF7-3C70-5253EF72C3C8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pic>
        <p:nvPicPr>
          <p:cNvPr id="7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F13EFBD6-16C3-A7D3-3DF0-8F8230464CF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C3AEDACD-CF51-0337-9F5A-DC70F32CB5DA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sky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F532E2CC-CE5A-5FA9-35A1-7EE522B87839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ward</a:t>
            </a: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589832F9-014C-1EF7-28ED-D6DCE9D7BB59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A7E80E9C-D55D-20F7-C901-61DB9E2B62AB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skyward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C0AED95B-62A5-AE0A-4CD4-3010AE93AD86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CEF0AD4-B50D-BD5C-4225-0FA69D30CB83}"/>
              </a:ext>
            </a:extLst>
          </p:cNvPr>
          <p:cNvSpPr txBox="1"/>
          <p:nvPr/>
        </p:nvSpPr>
        <p:spPr>
          <a:xfrm>
            <a:off x="825080" y="1163998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4DE23F6-9C8C-5428-90DF-D3C9766FDC82}"/>
              </a:ext>
            </a:extLst>
          </p:cNvPr>
          <p:cNvSpPr txBox="1"/>
          <p:nvPr/>
        </p:nvSpPr>
        <p:spPr>
          <a:xfrm>
            <a:off x="342707" y="4207275"/>
            <a:ext cx="1159655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RULE 1: Just add the suffix</a:t>
            </a:r>
          </a:p>
          <a:p>
            <a:pPr algn="ctr"/>
            <a:endParaRPr lang="en-GB" sz="36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suffix does NOT start with a vowel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so there is no Y -&gt; I.</a:t>
            </a:r>
          </a:p>
        </p:txBody>
      </p:sp>
    </p:spTree>
    <p:extLst>
      <p:ext uri="{BB962C8B-B14F-4D97-AF65-F5344CB8AC3E}">
        <p14:creationId xmlns:p14="http://schemas.microsoft.com/office/powerpoint/2010/main" val="3827311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16" grpId="0" animBg="1"/>
      <p:bldP spid="2" grpId="0" build="allAtOnce"/>
      <p:bldP spid="1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EF32FE-7A9D-83FD-5165-F2DE8E1D6C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E038C215-7FBC-A623-FD4B-41FCC2C6BC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0E42B556-46B6-1DD1-AF58-F1EF5C43F9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34A6D7D2-6A38-0804-A5E5-714C26D9356F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15CC4D22-B194-1B4B-71C9-E268DCB5D29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35B7593-3F64-EDC9-5053-E9BEEA00006B}"/>
              </a:ext>
            </a:extLst>
          </p:cNvPr>
          <p:cNvSpPr txBox="1"/>
          <p:nvPr/>
        </p:nvSpPr>
        <p:spPr>
          <a:xfrm>
            <a:off x="332509" y="1968670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bird flew </a:t>
            </a:r>
            <a:r>
              <a:rPr lang="en-GB" sz="3400" dirty="0" err="1">
                <a:solidFill>
                  <a:schemeClr val="bg1"/>
                </a:solidFill>
              </a:rPr>
              <a:t>upwerd</a:t>
            </a:r>
            <a:r>
              <a:rPr lang="en-GB" sz="3400" dirty="0">
                <a:solidFill>
                  <a:schemeClr val="bg1"/>
                </a:solidFill>
              </a:rPr>
              <a:t> and then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turned </a:t>
            </a:r>
            <a:r>
              <a:rPr lang="en-GB" sz="3400" dirty="0" err="1">
                <a:solidFill>
                  <a:schemeClr val="bg1"/>
                </a:solidFill>
              </a:rPr>
              <a:t>skiward</a:t>
            </a:r>
            <a:r>
              <a:rPr lang="en-GB" sz="3400" dirty="0">
                <a:solidFill>
                  <a:schemeClr val="bg1"/>
                </a:solidFill>
              </a:rPr>
              <a:t> as it left the tree.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6F9C6C-47BB-A28B-43F6-F2218AAA3F4F}"/>
              </a:ext>
            </a:extLst>
          </p:cNvPr>
          <p:cNvSpPr txBox="1"/>
          <p:nvPr/>
        </p:nvSpPr>
        <p:spPr>
          <a:xfrm>
            <a:off x="387927" y="5064714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bird flew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upward</a:t>
            </a:r>
            <a:r>
              <a:rPr lang="en-GB" sz="3400" dirty="0">
                <a:solidFill>
                  <a:schemeClr val="bg1"/>
                </a:solidFill>
              </a:rPr>
              <a:t> and then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turned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skyward</a:t>
            </a:r>
            <a:r>
              <a:rPr lang="en-GB" sz="3400" dirty="0">
                <a:solidFill>
                  <a:schemeClr val="bg1"/>
                </a:solidFill>
              </a:rPr>
              <a:t> as it left the tree.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01AC5E5-F858-1376-1967-8E87160B40CF}"/>
              </a:ext>
            </a:extLst>
          </p:cNvPr>
          <p:cNvSpPr txBox="1"/>
          <p:nvPr/>
        </p:nvSpPr>
        <p:spPr>
          <a:xfrm>
            <a:off x="332509" y="3599796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bird flew upward and then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turned skyward as it left the tree.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D02BFA-6AC6-DD12-AD25-0B8DAF85F264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B2D1AE9-180B-03DB-9AC1-9C67617E6CEB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3714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543048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9EA30C-ECF6-E3A9-607E-C041C06FB0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A6506E5F-716F-23C1-CFB5-31F96CC189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025EB4-4105-B4F0-9228-45F18BD788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02012932-592B-4BC8-8CAD-76A14E28B842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7C0C7097-6177-8DFC-ACCD-8A65E7C1979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3F266D-38C6-C5AF-BCA6-37244D9141A2}"/>
              </a:ext>
            </a:extLst>
          </p:cNvPr>
          <p:cNvSpPr txBox="1"/>
          <p:nvPr/>
        </p:nvSpPr>
        <p:spPr>
          <a:xfrm>
            <a:off x="332509" y="2034968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</a:t>
            </a:r>
            <a:r>
              <a:rPr lang="en-GB" sz="3400" dirty="0" err="1">
                <a:solidFill>
                  <a:schemeClr val="bg1"/>
                </a:solidFill>
              </a:rPr>
              <a:t>exploreers</a:t>
            </a:r>
            <a:r>
              <a:rPr lang="en-GB" sz="3400" dirty="0">
                <a:solidFill>
                  <a:schemeClr val="bg1"/>
                </a:solidFill>
              </a:rPr>
              <a:t> </a:t>
            </a:r>
            <a:r>
              <a:rPr lang="en-GB" sz="3400" dirty="0" err="1">
                <a:solidFill>
                  <a:schemeClr val="bg1"/>
                </a:solidFill>
              </a:rPr>
              <a:t>traveled</a:t>
            </a:r>
            <a:r>
              <a:rPr lang="en-GB" sz="3400" dirty="0">
                <a:solidFill>
                  <a:schemeClr val="bg1"/>
                </a:solidFill>
              </a:rPr>
              <a:t> </a:t>
            </a:r>
            <a:r>
              <a:rPr lang="en-GB" sz="3400" dirty="0" err="1">
                <a:solidFill>
                  <a:schemeClr val="bg1"/>
                </a:solidFill>
              </a:rPr>
              <a:t>northword</a:t>
            </a:r>
            <a:r>
              <a:rPr lang="en-GB" sz="3400" dirty="0">
                <a:solidFill>
                  <a:schemeClr val="bg1"/>
                </a:solidFill>
              </a:rPr>
              <a:t> and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later </a:t>
            </a:r>
            <a:r>
              <a:rPr lang="en-GB" sz="3400" err="1">
                <a:solidFill>
                  <a:schemeClr val="bg1"/>
                </a:solidFill>
              </a:rPr>
              <a:t>turnned</a:t>
            </a:r>
            <a:r>
              <a:rPr lang="en-GB" sz="3400">
                <a:solidFill>
                  <a:schemeClr val="bg1"/>
                </a:solidFill>
              </a:rPr>
              <a:t> east-ward </a:t>
            </a:r>
            <a:r>
              <a:rPr lang="en-GB" sz="3400" dirty="0">
                <a:solidFill>
                  <a:schemeClr val="bg1"/>
                </a:solidFill>
              </a:rPr>
              <a:t>to find the river.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54E044A-D462-5A1C-CA9C-C9E8DDD6B002}"/>
              </a:ext>
            </a:extLst>
          </p:cNvPr>
          <p:cNvSpPr txBox="1"/>
          <p:nvPr/>
        </p:nvSpPr>
        <p:spPr>
          <a:xfrm>
            <a:off x="360218" y="508561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explorers</a:t>
            </a:r>
            <a:r>
              <a:rPr lang="en-GB" sz="3400" dirty="0">
                <a:solidFill>
                  <a:schemeClr val="bg1"/>
                </a:solidFill>
              </a:rPr>
              <a:t>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travelled</a:t>
            </a:r>
            <a:r>
              <a:rPr lang="en-GB" sz="3400" dirty="0">
                <a:solidFill>
                  <a:schemeClr val="bg1"/>
                </a:solidFill>
              </a:rPr>
              <a:t>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northward</a:t>
            </a:r>
            <a:r>
              <a:rPr lang="en-GB" sz="3400" dirty="0">
                <a:solidFill>
                  <a:schemeClr val="bg1"/>
                </a:solidFill>
              </a:rPr>
              <a:t> and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later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turned</a:t>
            </a:r>
            <a:r>
              <a:rPr lang="en-GB" sz="3400" dirty="0">
                <a:solidFill>
                  <a:schemeClr val="bg1"/>
                </a:solidFill>
              </a:rPr>
              <a:t>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eastward</a:t>
            </a:r>
            <a:r>
              <a:rPr lang="en-GB" sz="3400" dirty="0">
                <a:solidFill>
                  <a:schemeClr val="bg1"/>
                </a:solidFill>
              </a:rPr>
              <a:t> to find the river.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B61AE4A-0112-9150-6799-0DE8C8578EF6}"/>
              </a:ext>
            </a:extLst>
          </p:cNvPr>
          <p:cNvSpPr txBox="1"/>
          <p:nvPr/>
        </p:nvSpPr>
        <p:spPr>
          <a:xfrm>
            <a:off x="318654" y="3560290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explorers travelled northward and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later turned eastward to find the river.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31A67A1-DE5F-F02E-D8DE-9BAA6DCD4E96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AF529A0-33B7-8A08-717E-1A79CFB519BA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051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B086559-B5FB-1A9A-82A9-FE86BC196D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6978792-A5EE-496B-B0E0-C6FD309BE292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8631F5E2-E18F-1587-F217-04424B6CA0E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63512" y="1724611"/>
            <a:ext cx="7937147" cy="4072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forward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backward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upward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downward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homeward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seaward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northward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southward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eastward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westward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afterward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skyward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950D525-0002-1CE1-9E55-5F24B4AC5FF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6"/>
            <a:extLst>
              <a:ext uri="{FF2B5EF4-FFF2-40B4-BE49-F238E27FC236}">
                <a16:creationId xmlns:a16="http://schemas.microsoft.com/office/drawing/2014/main" id="{AB87BF5D-373E-1FE4-5A88-17C0198A8616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untidier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un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tidy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er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free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DA4C667D-0464-054A-505D-19FF71CB6CBF}"/>
              </a:ext>
            </a:extLst>
          </p:cNvPr>
          <p:cNvSpPr txBox="1">
            <a:spLocks/>
          </p:cNvSpPr>
          <p:nvPr/>
        </p:nvSpPr>
        <p:spPr>
          <a:xfrm>
            <a:off x="2538866" y="5920791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 has the Y from </a:t>
            </a:r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tidY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gone?</a:t>
            </a:r>
          </a:p>
        </p:txBody>
      </p:sp>
    </p:spTree>
    <p:extLst>
      <p:ext uri="{BB962C8B-B14F-4D97-AF65-F5344CB8AC3E}">
        <p14:creationId xmlns:p14="http://schemas.microsoft.com/office/powerpoint/2010/main" val="2761761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hape, background pattern&#10;&#10;Description automatically generated">
            <a:extLst>
              <a:ext uri="{FF2B5EF4-FFF2-40B4-BE49-F238E27FC236}">
                <a16:creationId xmlns:a16="http://schemas.microsoft.com/office/drawing/2014/main" id="{C10798E9-6A3C-26C6-506F-5B5CE41228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E445365-092C-FA72-B246-1DE946BF3817}"/>
              </a:ext>
            </a:extLst>
          </p:cNvPr>
          <p:cNvSpPr txBox="1"/>
          <p:nvPr/>
        </p:nvSpPr>
        <p:spPr>
          <a:xfrm>
            <a:off x="333508" y="2165102"/>
            <a:ext cx="11534000" cy="783193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Andika" panose="02000000000000000000" pitchFamily="2" charset="0"/>
              </a:rPr>
              <a:t>a </a:t>
            </a:r>
            <a:r>
              <a:rPr lang="en-US" sz="4000" dirty="0">
                <a:solidFill>
                  <a:srgbClr val="FFB9BA"/>
                </a:solidFill>
                <a:latin typeface="Andika" panose="02000000000000000000" pitchFamily="2" charset="0"/>
              </a:rPr>
              <a:t>b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92D050"/>
                </a:solidFill>
                <a:latin typeface="Andika" panose="02000000000000000000" pitchFamily="2" charset="0"/>
              </a:rPr>
              <a:t>c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C00000"/>
                </a:solidFill>
                <a:latin typeface="Andika" panose="02000000000000000000" pitchFamily="2" charset="0"/>
              </a:rPr>
              <a:t>d</a:t>
            </a:r>
            <a:r>
              <a:rPr lang="en-US" sz="4000" dirty="0">
                <a:solidFill>
                  <a:schemeClr val="accent1">
                    <a:lumMod val="60000"/>
                    <a:lumOff val="40000"/>
                  </a:schemeClr>
                </a:solidFill>
                <a:latin typeface="Andika" panose="02000000000000000000" pitchFamily="2" charset="0"/>
              </a:rPr>
              <a:t> e f</a:t>
            </a:r>
            <a:r>
              <a:rPr lang="en-US" sz="4000" dirty="0">
                <a:solidFill>
                  <a:schemeClr val="bg2">
                    <a:lumMod val="25000"/>
                  </a:schemeClr>
                </a:solidFill>
                <a:latin typeface="Andika" panose="02000000000000000000" pitchFamily="2" charset="0"/>
              </a:rPr>
              <a:t> g </a:t>
            </a:r>
            <a:r>
              <a:rPr lang="en-US" sz="4000" dirty="0">
                <a:solidFill>
                  <a:srgbClr val="FFB9BA"/>
                </a:solidFill>
                <a:latin typeface="Andika" panose="02000000000000000000" pitchFamily="2" charset="0"/>
              </a:rPr>
              <a:t>h</a:t>
            </a:r>
            <a:r>
              <a:rPr lang="en-US" sz="4000" dirty="0">
                <a:latin typeface="Andika" panose="02000000000000000000" pitchFamily="2" charset="0"/>
              </a:rPr>
              <a:t> i </a:t>
            </a:r>
            <a:r>
              <a:rPr lang="en-US" sz="4000" dirty="0">
                <a:solidFill>
                  <a:schemeClr val="accent5"/>
                </a:solidFill>
                <a:latin typeface="Andika" panose="02000000000000000000" pitchFamily="2" charset="0"/>
              </a:rPr>
              <a:t>j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7030A0"/>
                </a:solidFill>
                <a:latin typeface="Andika" panose="02000000000000000000" pitchFamily="2" charset="0"/>
              </a:rPr>
              <a:t>k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002060"/>
                </a:solidFill>
                <a:latin typeface="Andika" panose="02000000000000000000" pitchFamily="2" charset="0"/>
              </a:rPr>
              <a:t>l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92D050"/>
                </a:solidFill>
                <a:latin typeface="Andika" panose="02000000000000000000" pitchFamily="2" charset="0"/>
              </a:rPr>
              <a:t>m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chemeClr val="accent2">
                    <a:lumMod val="60000"/>
                    <a:lumOff val="40000"/>
                  </a:schemeClr>
                </a:solidFill>
                <a:latin typeface="Andika" panose="02000000000000000000" pitchFamily="2" charset="0"/>
              </a:rPr>
              <a:t>n</a:t>
            </a:r>
            <a:r>
              <a:rPr lang="en-US" sz="4000" dirty="0">
                <a:solidFill>
                  <a:srgbClr val="000000"/>
                </a:solidFill>
                <a:latin typeface="Andika" panose="02000000000000000000" pitchFamily="2" charset="0"/>
              </a:rPr>
              <a:t> o </a:t>
            </a:r>
            <a:r>
              <a:rPr lang="en-US" sz="4000" dirty="0">
                <a:solidFill>
                  <a:schemeClr val="bg2">
                    <a:lumMod val="50000"/>
                  </a:schemeClr>
                </a:solidFill>
                <a:latin typeface="Andika" panose="02000000000000000000" pitchFamily="2" charset="0"/>
              </a:rPr>
              <a:t>p </a:t>
            </a:r>
            <a:r>
              <a:rPr lang="en-US" sz="4000" dirty="0">
                <a:solidFill>
                  <a:schemeClr val="accent1"/>
                </a:solidFill>
                <a:latin typeface="Andika" panose="02000000000000000000" pitchFamily="2" charset="0"/>
              </a:rPr>
              <a:t>q </a:t>
            </a:r>
            <a:r>
              <a:rPr lang="en-US" sz="4000" dirty="0">
                <a:solidFill>
                  <a:srgbClr val="FF0000"/>
                </a:solidFill>
                <a:latin typeface="Andika" panose="02000000000000000000" pitchFamily="2" charset="0"/>
              </a:rPr>
              <a:t>r </a:t>
            </a:r>
            <a:r>
              <a:rPr lang="en-US" sz="4000" dirty="0">
                <a:solidFill>
                  <a:schemeClr val="accent6">
                    <a:lumMod val="75000"/>
                  </a:schemeClr>
                </a:solidFill>
                <a:latin typeface="Andika" panose="02000000000000000000" pitchFamily="2" charset="0"/>
              </a:rPr>
              <a:t>s </a:t>
            </a:r>
            <a:r>
              <a:rPr lang="en-US" sz="4000" dirty="0">
                <a:solidFill>
                  <a:srgbClr val="FFC000"/>
                </a:solidFill>
                <a:latin typeface="Andika" panose="02000000000000000000" pitchFamily="2" charset="0"/>
              </a:rPr>
              <a:t>t u </a:t>
            </a:r>
            <a:r>
              <a:rPr lang="en-US" sz="4000" dirty="0">
                <a:solidFill>
                  <a:srgbClr val="5940B7"/>
                </a:solidFill>
                <a:latin typeface="Andika" panose="02000000000000000000" pitchFamily="2" charset="0"/>
              </a:rPr>
              <a:t>v </a:t>
            </a:r>
            <a:r>
              <a:rPr lang="en-US" sz="4000" dirty="0">
                <a:solidFill>
                  <a:schemeClr val="accent5"/>
                </a:solidFill>
                <a:latin typeface="Andika" panose="02000000000000000000" pitchFamily="2" charset="0"/>
              </a:rPr>
              <a:t>w </a:t>
            </a:r>
            <a:r>
              <a:rPr lang="en-US" sz="4000" dirty="0">
                <a:solidFill>
                  <a:schemeClr val="accent3"/>
                </a:solidFill>
                <a:latin typeface="Andika" panose="02000000000000000000" pitchFamily="2" charset="0"/>
              </a:rPr>
              <a:t>x </a:t>
            </a:r>
            <a:r>
              <a:rPr lang="en-US" sz="4000" dirty="0">
                <a:solidFill>
                  <a:schemeClr val="accent2"/>
                </a:solidFill>
                <a:latin typeface="Andika" panose="02000000000000000000" pitchFamily="2" charset="0"/>
              </a:rPr>
              <a:t>y </a:t>
            </a:r>
            <a:r>
              <a:rPr lang="en-US" sz="4000" dirty="0">
                <a:solidFill>
                  <a:schemeClr val="tx2">
                    <a:lumMod val="50000"/>
                    <a:lumOff val="50000"/>
                  </a:schemeClr>
                </a:solidFill>
                <a:latin typeface="Andika" panose="02000000000000000000" pitchFamily="2" charset="0"/>
              </a:rPr>
              <a:t>z</a:t>
            </a:r>
            <a:endParaRPr lang="en-US" sz="3200" dirty="0">
              <a:solidFill>
                <a:schemeClr val="tx2">
                  <a:lumMod val="50000"/>
                  <a:lumOff val="50000"/>
                </a:schemeClr>
              </a:solidFill>
              <a:latin typeface="Andika" panose="02000000000000000000" pitchFamily="2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7216C11-90CD-984F-00C3-C7434A0720FA}"/>
              </a:ext>
            </a:extLst>
          </p:cNvPr>
          <p:cNvSpPr txBox="1"/>
          <p:nvPr/>
        </p:nvSpPr>
        <p:spPr>
          <a:xfrm>
            <a:off x="2279803" y="648155"/>
            <a:ext cx="7670894" cy="1191816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Which letters are vowels </a:t>
            </a:r>
            <a:b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when it comes to suffixes?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51CE24C-2D67-41A4-FE5F-48856C0F5E4D}"/>
              </a:ext>
            </a:extLst>
          </p:cNvPr>
          <p:cNvSpPr txBox="1">
            <a:spLocks/>
          </p:cNvSpPr>
          <p:nvPr/>
        </p:nvSpPr>
        <p:spPr>
          <a:xfrm>
            <a:off x="333508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C0D2C20-B77A-4B00-3E12-4AD575E5EC16}"/>
              </a:ext>
            </a:extLst>
          </p:cNvPr>
          <p:cNvSpPr txBox="1">
            <a:spLocks/>
          </p:cNvSpPr>
          <p:nvPr/>
        </p:nvSpPr>
        <p:spPr>
          <a:xfrm>
            <a:off x="2430181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B2AE243-091D-AB4A-49BB-FAC363D45ECE}"/>
              </a:ext>
            </a:extLst>
          </p:cNvPr>
          <p:cNvSpPr txBox="1">
            <a:spLocks/>
          </p:cNvSpPr>
          <p:nvPr/>
        </p:nvSpPr>
        <p:spPr>
          <a:xfrm>
            <a:off x="4526854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866D7361-D175-0F25-8519-FEB39BFBAD9F}"/>
              </a:ext>
            </a:extLst>
          </p:cNvPr>
          <p:cNvSpPr txBox="1">
            <a:spLocks/>
          </p:cNvSpPr>
          <p:nvPr/>
        </p:nvSpPr>
        <p:spPr>
          <a:xfrm>
            <a:off x="6623527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3EA4EB1E-91A7-4502-6E4B-0EBCD495DAA3}"/>
              </a:ext>
            </a:extLst>
          </p:cNvPr>
          <p:cNvSpPr txBox="1">
            <a:spLocks/>
          </p:cNvSpPr>
          <p:nvPr/>
        </p:nvSpPr>
        <p:spPr>
          <a:xfrm>
            <a:off x="8720200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5E08EEA-EF59-386E-B15E-4A8039A4DABB}"/>
              </a:ext>
            </a:extLst>
          </p:cNvPr>
          <p:cNvSpPr txBox="1"/>
          <p:nvPr/>
        </p:nvSpPr>
        <p:spPr>
          <a:xfrm>
            <a:off x="3137736" y="4273075"/>
            <a:ext cx="7438630" cy="646986"/>
          </a:xfrm>
          <a:prstGeom prst="round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Y also acts like a vowel for suffixes!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DF5F133-3FA2-6409-C9B2-33169BA3073B}"/>
              </a:ext>
            </a:extLst>
          </p:cNvPr>
          <p:cNvSpPr txBox="1">
            <a:spLocks/>
          </p:cNvSpPr>
          <p:nvPr/>
        </p:nvSpPr>
        <p:spPr>
          <a:xfrm>
            <a:off x="10816871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656419DB-59A5-04B7-1BF2-0DB205244DD6}"/>
              </a:ext>
            </a:extLst>
          </p:cNvPr>
          <p:cNvSpPr/>
          <p:nvPr/>
        </p:nvSpPr>
        <p:spPr>
          <a:xfrm rot="19507305">
            <a:off x="10231291" y="3925191"/>
            <a:ext cx="974979" cy="320817"/>
          </a:xfrm>
          <a:prstGeom prst="rightArrow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2218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3" grpId="0" animBg="1"/>
      <p:bldP spid="9" grpId="0" animBg="1"/>
      <p:bldP spid="10" grpId="0" animBg="1"/>
      <p:bldP spid="11" grpId="0" animBg="1"/>
      <p:bldP spid="28" grpId="0" animBg="1"/>
      <p:bldP spid="4" grpId="0" animBg="1"/>
      <p:bldP spid="5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11C8A3-3A01-D99D-EC9E-1BD3CF1D1E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C4DAC8-BB0E-7BB0-72C6-405B7CC305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51387D-06CC-09BB-47DC-56953F589E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247CEC0-29EE-CEA2-F551-FFE301B7BDD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7547AE0-C586-569C-FEA9-C1AC975F00D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C44837A-7E27-101A-A8B9-C535D86573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F38E782-1068-B649-99BB-A8A7E15DAC79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914679-4B53-9041-52B7-01785BEBC4EB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37495880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3D5A20-2954-EF7E-B2FA-64205DE1A3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93C090-F83B-188A-9D5F-95474E83EC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F92113-AFBF-3E22-2DDE-CA6F710A0A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1FAA59F-B960-FA89-CA3A-4553685AB72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5E878B10-2D46-A21C-AA8E-03DA7839B683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67B67B4-58DF-3EC3-4D86-57CF0DF8C6EA}"/>
              </a:ext>
            </a:extLst>
          </p:cNvPr>
          <p:cNvSpPr txBox="1">
            <a:spLocks/>
          </p:cNvSpPr>
          <p:nvPr/>
        </p:nvSpPr>
        <p:spPr>
          <a:xfrm>
            <a:off x="2646218" y="2513001"/>
            <a:ext cx="8600902" cy="927802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seen and use Rule 1 many times: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5CDFB5F-3DDB-7FCD-0CBA-2973FB30B12D}"/>
              </a:ext>
            </a:extLst>
          </p:cNvPr>
          <p:cNvSpPr txBox="1">
            <a:spLocks/>
          </p:cNvSpPr>
          <p:nvPr/>
        </p:nvSpPr>
        <p:spPr>
          <a:xfrm>
            <a:off x="2646218" y="37581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jump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7B5E2C3-F4A3-8079-3B8A-9F4EEA0DA990}"/>
              </a:ext>
            </a:extLst>
          </p:cNvPr>
          <p:cNvSpPr txBox="1">
            <a:spLocks/>
          </p:cNvSpPr>
          <p:nvPr/>
        </p:nvSpPr>
        <p:spPr>
          <a:xfrm>
            <a:off x="5203335" y="37581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C6F48522-9F6A-E13D-9747-E7CDF62C1E5B}"/>
              </a:ext>
            </a:extLst>
          </p:cNvPr>
          <p:cNvSpPr/>
          <p:nvPr/>
        </p:nvSpPr>
        <p:spPr>
          <a:xfrm>
            <a:off x="4709194" y="389859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BAD84E01-09A8-C1B2-B42B-A53868524D3A}"/>
              </a:ext>
            </a:extLst>
          </p:cNvPr>
          <p:cNvSpPr/>
          <p:nvPr/>
        </p:nvSpPr>
        <p:spPr>
          <a:xfrm>
            <a:off x="7400963" y="384877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DE4ED2F-6317-D258-9D41-846EFEEFCCDB}"/>
              </a:ext>
            </a:extLst>
          </p:cNvPr>
          <p:cNvSpPr txBox="1">
            <a:spLocks/>
          </p:cNvSpPr>
          <p:nvPr/>
        </p:nvSpPr>
        <p:spPr>
          <a:xfrm>
            <a:off x="8821267" y="372270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jumping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BE3AC66A-0191-4F7D-3BED-1F7A747E1F88}"/>
              </a:ext>
            </a:extLst>
          </p:cNvPr>
          <p:cNvSpPr txBox="1">
            <a:spLocks/>
          </p:cNvSpPr>
          <p:nvPr/>
        </p:nvSpPr>
        <p:spPr>
          <a:xfrm>
            <a:off x="2646218" y="462349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help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08941495-8FE9-4B6F-55B8-7B60A7A318D9}"/>
              </a:ext>
            </a:extLst>
          </p:cNvPr>
          <p:cNvSpPr txBox="1">
            <a:spLocks/>
          </p:cNvSpPr>
          <p:nvPr/>
        </p:nvSpPr>
        <p:spPr>
          <a:xfrm>
            <a:off x="5203335" y="462227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5C8D4580-0705-1DA5-8EC8-300BE3326D39}"/>
              </a:ext>
            </a:extLst>
          </p:cNvPr>
          <p:cNvSpPr/>
          <p:nvPr/>
        </p:nvSpPr>
        <p:spPr>
          <a:xfrm>
            <a:off x="4709194" y="477954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AE6A875D-FBCC-A55C-8DD0-A11434E80D4A}"/>
              </a:ext>
            </a:extLst>
          </p:cNvPr>
          <p:cNvSpPr/>
          <p:nvPr/>
        </p:nvSpPr>
        <p:spPr>
          <a:xfrm>
            <a:off x="7400963" y="472972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F66A6EB7-C306-F9ED-1777-756D8F9F362A}"/>
              </a:ext>
            </a:extLst>
          </p:cNvPr>
          <p:cNvSpPr txBox="1">
            <a:spLocks/>
          </p:cNvSpPr>
          <p:nvPr/>
        </p:nvSpPr>
        <p:spPr>
          <a:xfrm>
            <a:off x="8821267" y="465306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helped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958A98D9-97EB-5272-7F26-672A6B3A576B}"/>
              </a:ext>
            </a:extLst>
          </p:cNvPr>
          <p:cNvSpPr txBox="1">
            <a:spLocks/>
          </p:cNvSpPr>
          <p:nvPr/>
        </p:nvSpPr>
        <p:spPr>
          <a:xfrm>
            <a:off x="2646218" y="558343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cat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4DEE76B-9C21-A05C-DC5E-392FF8C55B88}"/>
              </a:ext>
            </a:extLst>
          </p:cNvPr>
          <p:cNvSpPr txBox="1">
            <a:spLocks/>
          </p:cNvSpPr>
          <p:nvPr/>
        </p:nvSpPr>
        <p:spPr>
          <a:xfrm>
            <a:off x="5219109" y="555385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FB44975C-1D75-53E9-577D-AE32F6E348E2}"/>
              </a:ext>
            </a:extLst>
          </p:cNvPr>
          <p:cNvSpPr txBox="1">
            <a:spLocks/>
          </p:cNvSpPr>
          <p:nvPr/>
        </p:nvSpPr>
        <p:spPr>
          <a:xfrm>
            <a:off x="8821267" y="558343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cats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4AC31CB4-56A3-2283-AC70-E86B3AE9809F}"/>
              </a:ext>
            </a:extLst>
          </p:cNvPr>
          <p:cNvSpPr/>
          <p:nvPr/>
        </p:nvSpPr>
        <p:spPr>
          <a:xfrm>
            <a:off x="7400963" y="577039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558E5BCD-44F3-A762-EC91-264E2B160D76}"/>
              </a:ext>
            </a:extLst>
          </p:cNvPr>
          <p:cNvSpPr/>
          <p:nvPr/>
        </p:nvSpPr>
        <p:spPr>
          <a:xfrm>
            <a:off x="4712566" y="573767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75959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6" grpId="0" animBg="1"/>
      <p:bldP spid="17" grpId="0" animBg="1"/>
      <p:bldP spid="20" grpId="0" animBg="1"/>
      <p:bldP spid="22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16EAA3-5423-BD2B-DE8C-9E16490F4B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22D79DB-6B41-203A-A08E-8E3FC448FF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9CD91-FF45-5611-C81D-4486F8023F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62A41965-31BA-750D-5D16-49948AC654A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1F9CA53-164C-9A5E-C93F-E9548EBCACA1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50CF450-E83F-8801-5E86-C5A3C6393349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3BD9F6D-AE18-5E58-68F0-24004FE6FB86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6C434AE-68AD-187D-92AD-27EC5B5CD380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15470462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E5FC70-A283-14CF-14FF-44ED8D2CF6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CD965E2-BAB6-7C60-9C6C-2E2C1FC0C7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162FA8-64B7-DDDE-C702-CC10432045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78DE044-18F9-DC62-F913-BCB6A430F8E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870C188-DE1D-7E5C-B1E3-3858FB350B00}"/>
              </a:ext>
            </a:extLst>
          </p:cNvPr>
          <p:cNvSpPr txBox="1">
            <a:spLocks/>
          </p:cNvSpPr>
          <p:nvPr/>
        </p:nvSpPr>
        <p:spPr>
          <a:xfrm>
            <a:off x="2646217" y="13291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47C7702-7C98-6A16-8F2F-79CEC131F81E}"/>
              </a:ext>
            </a:extLst>
          </p:cNvPr>
          <p:cNvSpPr txBox="1">
            <a:spLocks/>
          </p:cNvSpPr>
          <p:nvPr/>
        </p:nvSpPr>
        <p:spPr>
          <a:xfrm>
            <a:off x="2160265" y="3061901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hop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D18E0BDE-0D0B-D775-8763-F601D9AF3B98}"/>
              </a:ext>
            </a:extLst>
          </p:cNvPr>
          <p:cNvSpPr txBox="1">
            <a:spLocks/>
          </p:cNvSpPr>
          <p:nvPr/>
        </p:nvSpPr>
        <p:spPr>
          <a:xfrm>
            <a:off x="5258190" y="306190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22CF351B-C33F-AA1B-DF46-753C175CDA41}"/>
              </a:ext>
            </a:extLst>
          </p:cNvPr>
          <p:cNvSpPr/>
          <p:nvPr/>
        </p:nvSpPr>
        <p:spPr>
          <a:xfrm>
            <a:off x="4638551" y="410084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29" name="Arrow: Right 28">
            <a:extLst>
              <a:ext uri="{FF2B5EF4-FFF2-40B4-BE49-F238E27FC236}">
                <a16:creationId xmlns:a16="http://schemas.microsoft.com/office/drawing/2014/main" id="{C809E952-9B1C-C56C-E185-B4D5B8DDE65F}"/>
              </a:ext>
            </a:extLst>
          </p:cNvPr>
          <p:cNvSpPr/>
          <p:nvPr/>
        </p:nvSpPr>
        <p:spPr>
          <a:xfrm>
            <a:off x="7395261" y="324400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20B96086-3843-4467-F205-0738438810E2}"/>
              </a:ext>
            </a:extLst>
          </p:cNvPr>
          <p:cNvSpPr txBox="1">
            <a:spLocks/>
          </p:cNvSpPr>
          <p:nvPr/>
        </p:nvSpPr>
        <p:spPr>
          <a:xfrm>
            <a:off x="8810491" y="307893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ho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pp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652A0FB8-B2FE-FC1C-DAC5-83F3E985CBFB}"/>
              </a:ext>
            </a:extLst>
          </p:cNvPr>
          <p:cNvSpPr txBox="1">
            <a:spLocks/>
          </p:cNvSpPr>
          <p:nvPr/>
        </p:nvSpPr>
        <p:spPr>
          <a:xfrm>
            <a:off x="2160265" y="3977234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D105CAB7-B01E-4EA3-8414-94DD59F4D5D1}"/>
              </a:ext>
            </a:extLst>
          </p:cNvPr>
          <p:cNvSpPr txBox="1">
            <a:spLocks/>
          </p:cNvSpPr>
          <p:nvPr/>
        </p:nvSpPr>
        <p:spPr>
          <a:xfrm>
            <a:off x="5258190" y="396040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33" name="Cross 32">
            <a:extLst>
              <a:ext uri="{FF2B5EF4-FFF2-40B4-BE49-F238E27FC236}">
                <a16:creationId xmlns:a16="http://schemas.microsoft.com/office/drawing/2014/main" id="{7A20CCAB-13A5-8E21-7EB9-75EA84C47B3D}"/>
              </a:ext>
            </a:extLst>
          </p:cNvPr>
          <p:cNvSpPr/>
          <p:nvPr/>
        </p:nvSpPr>
        <p:spPr>
          <a:xfrm>
            <a:off x="4669041" y="500541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4" name="Arrow: Right 33">
            <a:extLst>
              <a:ext uri="{FF2B5EF4-FFF2-40B4-BE49-F238E27FC236}">
                <a16:creationId xmlns:a16="http://schemas.microsoft.com/office/drawing/2014/main" id="{8708A22E-7E77-B597-9FBB-956981964BEC}"/>
              </a:ext>
            </a:extLst>
          </p:cNvPr>
          <p:cNvSpPr/>
          <p:nvPr/>
        </p:nvSpPr>
        <p:spPr>
          <a:xfrm>
            <a:off x="7395261" y="411013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0241B12F-DD3A-B2AB-7409-3BD0BEA06730}"/>
              </a:ext>
            </a:extLst>
          </p:cNvPr>
          <p:cNvSpPr txBox="1">
            <a:spLocks/>
          </p:cNvSpPr>
          <p:nvPr/>
        </p:nvSpPr>
        <p:spPr>
          <a:xfrm>
            <a:off x="8810491" y="397559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bi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gg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FEF8F356-13FE-1A51-076C-9049F7FD1E0B}"/>
              </a:ext>
            </a:extLst>
          </p:cNvPr>
          <p:cNvSpPr txBox="1">
            <a:spLocks/>
          </p:cNvSpPr>
          <p:nvPr/>
        </p:nvSpPr>
        <p:spPr>
          <a:xfrm>
            <a:off x="2160265" y="4872264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flat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19CADC4A-74FD-C97B-9139-0C428CDE34E8}"/>
              </a:ext>
            </a:extLst>
          </p:cNvPr>
          <p:cNvSpPr txBox="1">
            <a:spLocks/>
          </p:cNvSpPr>
          <p:nvPr/>
        </p:nvSpPr>
        <p:spPr>
          <a:xfrm>
            <a:off x="5258190" y="485632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AAA5C193-7223-5F3A-1454-A7709C5B1615}"/>
              </a:ext>
            </a:extLst>
          </p:cNvPr>
          <p:cNvSpPr txBox="1">
            <a:spLocks/>
          </p:cNvSpPr>
          <p:nvPr/>
        </p:nvSpPr>
        <p:spPr>
          <a:xfrm>
            <a:off x="8810491" y="487226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fla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tt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9" name="Arrow: Right 38">
            <a:extLst>
              <a:ext uri="{FF2B5EF4-FFF2-40B4-BE49-F238E27FC236}">
                <a16:creationId xmlns:a16="http://schemas.microsoft.com/office/drawing/2014/main" id="{E04BD835-FCDC-E944-9F8D-8F8BCB5170D1}"/>
              </a:ext>
            </a:extLst>
          </p:cNvPr>
          <p:cNvSpPr/>
          <p:nvPr/>
        </p:nvSpPr>
        <p:spPr>
          <a:xfrm>
            <a:off x="7395261" y="515081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0" name="Cross 39">
            <a:extLst>
              <a:ext uri="{FF2B5EF4-FFF2-40B4-BE49-F238E27FC236}">
                <a16:creationId xmlns:a16="http://schemas.microsoft.com/office/drawing/2014/main" id="{F33B5184-6772-252A-20FB-4137AA146A79}"/>
              </a:ext>
            </a:extLst>
          </p:cNvPr>
          <p:cNvSpPr/>
          <p:nvPr/>
        </p:nvSpPr>
        <p:spPr>
          <a:xfrm>
            <a:off x="4652154" y="320233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77E87D30-B3D7-848E-67A8-C864380ACBB3}"/>
              </a:ext>
            </a:extLst>
          </p:cNvPr>
          <p:cNvSpPr txBox="1">
            <a:spLocks/>
          </p:cNvSpPr>
          <p:nvPr/>
        </p:nvSpPr>
        <p:spPr>
          <a:xfrm>
            <a:off x="2158912" y="2192549"/>
            <a:ext cx="2302974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 fontScale="55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Stressed 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CVC end</a:t>
            </a:r>
            <a:b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(not x, y or w) </a:t>
            </a: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FA754106-009F-0BD8-7C0C-0D55039BBE13}"/>
              </a:ext>
            </a:extLst>
          </p:cNvPr>
          <p:cNvSpPr txBox="1">
            <a:spLocks/>
          </p:cNvSpPr>
          <p:nvPr/>
        </p:nvSpPr>
        <p:spPr>
          <a:xfrm>
            <a:off x="5258190" y="218226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 fontScale="55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starts with a vowel (or y)</a:t>
            </a:r>
          </a:p>
        </p:txBody>
      </p:sp>
      <p:sp>
        <p:nvSpPr>
          <p:cNvPr id="43" name="Cross 42">
            <a:extLst>
              <a:ext uri="{FF2B5EF4-FFF2-40B4-BE49-F238E27FC236}">
                <a16:creationId xmlns:a16="http://schemas.microsoft.com/office/drawing/2014/main" id="{CD5DCA11-E798-64C6-A154-990EFE6FF79D}"/>
              </a:ext>
            </a:extLst>
          </p:cNvPr>
          <p:cNvSpPr/>
          <p:nvPr/>
        </p:nvSpPr>
        <p:spPr>
          <a:xfrm>
            <a:off x="4669043" y="232270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4" name="Arrow: Right 43">
            <a:extLst>
              <a:ext uri="{FF2B5EF4-FFF2-40B4-BE49-F238E27FC236}">
                <a16:creationId xmlns:a16="http://schemas.microsoft.com/office/drawing/2014/main" id="{4AE88693-3334-CD50-9D60-CC7F641738F7}"/>
              </a:ext>
            </a:extLst>
          </p:cNvPr>
          <p:cNvSpPr/>
          <p:nvPr/>
        </p:nvSpPr>
        <p:spPr>
          <a:xfrm>
            <a:off x="7368129" y="230909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BA057897-1EF3-F0E0-992D-D989307D67BF}"/>
              </a:ext>
            </a:extLst>
          </p:cNvPr>
          <p:cNvSpPr txBox="1">
            <a:spLocks/>
          </p:cNvSpPr>
          <p:nvPr/>
        </p:nvSpPr>
        <p:spPr>
          <a:xfrm>
            <a:off x="8810491" y="218226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 fontScale="70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Double the consonant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6" name="Cross 45">
            <a:extLst>
              <a:ext uri="{FF2B5EF4-FFF2-40B4-BE49-F238E27FC236}">
                <a16:creationId xmlns:a16="http://schemas.microsoft.com/office/drawing/2014/main" id="{0DD1CAE7-EEF7-A650-16E7-264730FFCBB4}"/>
              </a:ext>
            </a:extLst>
          </p:cNvPr>
          <p:cNvSpPr/>
          <p:nvPr/>
        </p:nvSpPr>
        <p:spPr>
          <a:xfrm>
            <a:off x="4679255" y="592572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696B736A-D430-38BB-B69E-404B37875692}"/>
              </a:ext>
            </a:extLst>
          </p:cNvPr>
          <p:cNvSpPr txBox="1">
            <a:spLocks/>
          </p:cNvSpPr>
          <p:nvPr/>
        </p:nvSpPr>
        <p:spPr>
          <a:xfrm>
            <a:off x="2160265" y="5785290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sun</a:t>
            </a:r>
          </a:p>
        </p:txBody>
      </p:sp>
      <p:sp>
        <p:nvSpPr>
          <p:cNvPr id="48" name="Title 1">
            <a:extLst>
              <a:ext uri="{FF2B5EF4-FFF2-40B4-BE49-F238E27FC236}">
                <a16:creationId xmlns:a16="http://schemas.microsoft.com/office/drawing/2014/main" id="{BBE2EC68-6DE5-7413-7742-00E280CEEB92}"/>
              </a:ext>
            </a:extLst>
          </p:cNvPr>
          <p:cNvSpPr txBox="1">
            <a:spLocks/>
          </p:cNvSpPr>
          <p:nvPr/>
        </p:nvSpPr>
        <p:spPr>
          <a:xfrm>
            <a:off x="5258190" y="575709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</p:txBody>
      </p:sp>
      <p:sp>
        <p:nvSpPr>
          <p:cNvPr id="49" name="Title 1">
            <a:extLst>
              <a:ext uri="{FF2B5EF4-FFF2-40B4-BE49-F238E27FC236}">
                <a16:creationId xmlns:a16="http://schemas.microsoft.com/office/drawing/2014/main" id="{1DEFFE00-1396-9AE6-4C95-99DE8B1CA1C4}"/>
              </a:ext>
            </a:extLst>
          </p:cNvPr>
          <p:cNvSpPr txBox="1">
            <a:spLocks/>
          </p:cNvSpPr>
          <p:nvPr/>
        </p:nvSpPr>
        <p:spPr>
          <a:xfrm>
            <a:off x="8810491" y="576892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nn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50" name="Arrow: Right 49">
            <a:extLst>
              <a:ext uri="{FF2B5EF4-FFF2-40B4-BE49-F238E27FC236}">
                <a16:creationId xmlns:a16="http://schemas.microsoft.com/office/drawing/2014/main" id="{91DDCD10-731A-AF6E-CABB-0C01166161C1}"/>
              </a:ext>
            </a:extLst>
          </p:cNvPr>
          <p:cNvSpPr/>
          <p:nvPr/>
        </p:nvSpPr>
        <p:spPr>
          <a:xfrm>
            <a:off x="7395261" y="597709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165372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6" grpId="0" animBg="1"/>
      <p:bldP spid="47" grpId="0" animBg="1"/>
      <p:bldP spid="48" grpId="0" animBg="1"/>
      <p:bldP spid="49" grpId="0" animBg="1"/>
      <p:bldP spid="50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1121</Words>
  <Application>Microsoft Office PowerPoint</Application>
  <PresentationFormat>Widescreen</PresentationFormat>
  <Paragraphs>252</Paragraphs>
  <Slides>31</Slides>
  <Notes>21</Notes>
  <HiddenSlides>0</HiddenSlides>
  <MMClips>3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4" baseType="lpstr">
      <vt:lpstr>Andika</vt:lpstr>
      <vt:lpstr>Arial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suffix -ward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Emile - Morphology</dc:title>
  <dc:creator>Glen Jones;Siobhan</dc:creator>
  <cp:lastModifiedBy>Glen Jones</cp:lastModifiedBy>
  <cp:revision>63</cp:revision>
  <dcterms:created xsi:type="dcterms:W3CDTF">2022-05-31T09:42:07Z</dcterms:created>
  <dcterms:modified xsi:type="dcterms:W3CDTF">2026-06-03T10:03:47Z</dcterms:modified>
</cp:coreProperties>
</file>